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75" d="100"/>
          <a:sy n="75" d="100"/>
        </p:scale>
        <p:origin x="54" y="93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SimpleTimelineDefaultColorVariant">
  <dgm:title val="Simple Timeline Default Color Variant"/>
  <dgm:desc val="Simple Timeline Default Color Variant"/>
  <dgm:catLst>
    <dgm:cat type="Other" pri="2"/>
  </dgm:catLst>
  <dgm:styleLbl name="node0">
    <dgm:fillClrLst meth="repeat">
      <a:schemeClr val="dk2"/>
    </dgm:fillClrLst>
    <dgm:linClrLst meth="repeat">
      <a:schemeClr val="lt1"/>
    </dgm:linClrLst>
    <dgm:effectClrLst/>
    <dgm:txLinClrLst/>
    <dgm:txFillClrLst/>
    <dgm:txEffectClrLst/>
  </dgm:styleLbl>
  <dgm:styleLbl name="alignNode1">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styleLbl name="node1">
    <dgm:fillClrLst meth="repeat">
      <a:schemeClr val="dk2"/>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dk2">
        <a:alpha val="50000"/>
      </a:schemeClr>
    </dgm:fillClrLst>
    <dgm:linClrLst meth="repeat">
      <a:schemeClr val="lt1"/>
    </dgm:linClrLst>
    <dgm:effectClrLst/>
    <dgm:txLinClrLst/>
    <dgm:txFillClrLst/>
    <dgm:txEffectClrLst/>
  </dgm:styleLbl>
  <dgm:styleLbl name="node2">
    <dgm:fillClrLst meth="repeat">
      <a:schemeClr val="dk2"/>
    </dgm:fillClrLst>
    <dgm:linClrLst meth="repeat">
      <a:schemeClr val="lt1"/>
    </dgm:linClrLst>
    <dgm:effectClrLst/>
    <dgm:txLinClrLst/>
    <dgm:txFillClrLst/>
    <dgm:txEffectClrLst/>
  </dgm:styleLbl>
  <dgm:styleLbl name="node3">
    <dgm:fillClrLst meth="repeat">
      <a:schemeClr val="dk2"/>
    </dgm:fillClrLst>
    <dgm:linClrLst meth="repeat">
      <a:schemeClr val="lt1"/>
    </dgm:linClrLst>
    <dgm:effectClrLst/>
    <dgm:txLinClrLst/>
    <dgm:txFillClrLst/>
    <dgm:txEffectClrLst/>
  </dgm:styleLbl>
  <dgm:styleLbl name="node4">
    <dgm:fillClrLst meth="repeat">
      <a:schemeClr val="dk2"/>
    </dgm:fillClrLst>
    <dgm:linClrLst meth="repeat">
      <a:schemeClr val="lt1"/>
    </dgm:linClrLst>
    <dgm:effectClrLst/>
    <dgm:txLinClrLst/>
    <dgm:txFillClrLst/>
    <dgm:txEffectClrLst/>
  </dgm:styleLbl>
  <dgm:styleLbl name="f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tx1"/>
    </dgm:txFillClrLst>
    <dgm:txEffectClrLst/>
  </dgm:styleLbl>
  <dgm:styleLbl name="asst0">
    <dgm:fillClrLst meth="repeat">
      <a:schemeClr val="dk2"/>
    </dgm:fillClrLst>
    <dgm:linClrLst meth="repeat">
      <a:schemeClr val="lt1"/>
    </dgm:linClrLst>
    <dgm:effectClrLst/>
    <dgm:txLinClrLst/>
    <dgm:txFillClrLst/>
    <dgm:txEffectClrLst/>
  </dgm:styleLbl>
  <dgm:styleLbl name="asst1">
    <dgm:fillClrLst meth="repeat">
      <a:schemeClr val="dk2"/>
    </dgm:fillClrLst>
    <dgm:linClrLst meth="repeat">
      <a:schemeClr val="lt1"/>
    </dgm:linClrLst>
    <dgm:effectClrLst/>
    <dgm:txLinClrLst/>
    <dgm:txFillClrLst/>
    <dgm:txEffectClrLst/>
  </dgm:styleLbl>
  <dgm:styleLbl name="asst2">
    <dgm:fillClrLst meth="repeat">
      <a:schemeClr val="dk2"/>
    </dgm:fillClrLst>
    <dgm:linClrLst meth="repeat">
      <a:schemeClr val="lt1"/>
    </dgm:linClrLst>
    <dgm:effectClrLst/>
    <dgm:txLinClrLst/>
    <dgm:txFillClrLst/>
    <dgm:txEffectClrLst/>
  </dgm:styleLbl>
  <dgm:styleLbl name="asst3">
    <dgm:fillClrLst meth="repeat">
      <a:schemeClr val="dk2"/>
    </dgm:fillClrLst>
    <dgm:linClrLst meth="repeat">
      <a:schemeClr val="lt1"/>
    </dgm:linClrLst>
    <dgm:effectClrLst/>
    <dgm:txLinClrLst/>
    <dgm:txFillClrLst/>
    <dgm:txEffectClrLst/>
  </dgm:styleLbl>
  <dgm:styleLbl name="asst4">
    <dgm:fillClrLst meth="repeat">
      <a:schemeClr val="dk2"/>
    </dgm:fillClrLst>
    <dgm:linClrLst meth="repeat">
      <a:schemeClr val="lt1"/>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1"/>
    </dgm:txFillClrLst>
    <dgm:txEffectClrLst/>
  </dgm:styleLbl>
  <dgm:styleLbl name="parChTrans2D2">
    <dgm:fillClrLst meth="repeat">
      <a:schemeClr val="dk2"/>
    </dgm:fillClrLst>
    <dgm:linClrLst meth="repeat">
      <a:schemeClr val="dk2"/>
    </dgm:linClrLst>
    <dgm:effectClrLst/>
    <dgm:txLinClrLst/>
    <dgm:txFillClrLst meth="repeat">
      <a:schemeClr val="lt1"/>
    </dgm:txFillClrLst>
    <dgm:txEffectClrLst/>
  </dgm:styleLbl>
  <dgm:styleLbl name="parChTrans2D3">
    <dgm:fillClrLst meth="repeat">
      <a:schemeClr val="dk2"/>
    </dgm:fillClrLst>
    <dgm:linClrLst meth="repeat">
      <a:schemeClr val="dk2"/>
    </dgm:linClrLst>
    <dgm:effectClrLst/>
    <dgm:txLinClrLst/>
    <dgm:txFillClrLst meth="repeat">
      <a:schemeClr val="lt1"/>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accent1">
        <a:alpha val="90000"/>
      </a:schemeClr>
    </dgm:fillClrLst>
    <dgm:linClrLst meth="repeat">
      <a:schemeClr val="lt1"/>
    </dgm:linClrLst>
    <dgm:effectClrLst/>
    <dgm:txLinClrLst/>
    <dgm:txFillClrLst meth="repeat">
      <a:schemeClr val="accent1"/>
    </dgm:txFillClrLst>
    <dgm:txEffectClrLst/>
  </dgm:styleLbl>
  <dgm:styleLbl name="conF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dk2">
        <a:alpha val="90000"/>
      </a:schemeClr>
    </dgm:fillClrLst>
    <dgm:linClrLst meth="repeat">
      <a:schemeClr val="dk2"/>
    </dgm:linClrLst>
    <dgm:effectClrLst/>
    <dgm:txLinClrLst/>
    <dgm:txFillClrLst meth="repeat">
      <a:schemeClr val="dk2"/>
    </dgm:txFillClrLst>
    <dgm:txEffectClrLst/>
  </dgm:styleLbl>
  <dgm:styleLbl name="trAlignAcc1">
    <dgm:fillClrLst meth="repeat">
      <a:schemeClr val="lt1">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1"/>
    </dgm:fillClrLst>
    <dgm:linClrLst meth="repeat">
      <a:schemeClr val="dk2"/>
    </dgm:linClrLst>
    <dgm:effectClrLst/>
    <dgm:txLinClrLst/>
    <dgm:txFillClrLst meth="repeat">
      <a:schemeClr val="dk1"/>
    </dgm:txFillClrLst>
    <dgm:txEffectClrLst/>
  </dgm:styleLbl>
  <dgm:styleLbl name="solidAlignAcc1">
    <dgm:fillClrLst meth="repeat">
      <a:schemeClr val="lt1"/>
    </dgm:fillClrLst>
    <dgm:linClrLst meth="repeat">
      <a:schemeClr val="dk2"/>
    </dgm:linClrLst>
    <dgm:effectClrLst/>
    <dgm:txLinClrLst/>
    <dgm:txFillClrLst meth="repeat">
      <a:schemeClr val="dk1"/>
    </dgm:txFillClrLst>
    <dgm:txEffectClrLst/>
  </dgm:styleLbl>
  <dgm:styleLbl name="solidBgAcc1">
    <dgm:fillClrLst meth="repeat">
      <a:schemeClr val="lt1"/>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ACA93-22A2-4A61-B61E-8B292A9179DA}" type="doc">
      <dgm:prSet loTypeId="urn:microsoft.com/office/officeart/2024/3/layout/SimpleTimelineDefaultVariant" loCatId="Timeline" qsTypeId="urn:microsoft.com/office/officeart/2005/8/quickstyle/simple4" qsCatId="simple" csTypeId="urn:microsoft.com/office/officeart/2005/8/colors/SimpleTimelineDefaultColorVariant" csCatId="other" phldr="1"/>
      <dgm:spPr/>
      <dgm:t>
        <a:bodyPr/>
        <a:lstStyle/>
        <a:p>
          <a:endParaRPr lang="en-CA"/>
        </a:p>
      </dgm:t>
    </dgm:pt>
    <dgm:pt modelId="{EE1C066A-1A52-4DFC-8A51-D9344C35C98A}">
      <dgm:prSet/>
      <dgm:spPr/>
      <dgm:t>
        <a:bodyPr/>
        <a:lstStyle/>
        <a:p>
          <a:pPr>
            <a:defRPr b="1"/>
          </a:pPr>
          <a:r>
            <a:rPr lang="en-CA" dirty="0"/>
            <a:t>April 2019</a:t>
          </a:r>
        </a:p>
      </dgm:t>
    </dgm:pt>
    <dgm:pt modelId="{A2827D3A-2D78-486B-BEE5-A22DAFBD2410}" type="parTrans" cxnId="{1AA97646-36BD-4F08-929E-4C0213BFE2E0}">
      <dgm:prSet/>
      <dgm:spPr/>
      <dgm:t>
        <a:bodyPr/>
        <a:lstStyle/>
        <a:p>
          <a:endParaRPr lang="en-CA"/>
        </a:p>
      </dgm:t>
    </dgm:pt>
    <dgm:pt modelId="{2EB399AE-5A32-41A3-965F-6ACAF8D1C593}" type="sibTrans" cxnId="{1AA97646-36BD-4F08-929E-4C0213BFE2E0}">
      <dgm:prSet/>
      <dgm:spPr/>
      <dgm:t>
        <a:bodyPr/>
        <a:lstStyle/>
        <a:p>
          <a:endParaRPr lang="en-CA"/>
        </a:p>
      </dgm:t>
    </dgm:pt>
    <dgm:pt modelId="{B286503F-EE78-468D-9754-42A02AE48F3D}">
      <dgm:prSet/>
      <dgm:spPr/>
      <dgm:t>
        <a:bodyPr/>
        <a:lstStyle/>
        <a:p>
          <a:r>
            <a:rPr lang="en-CA" dirty="0"/>
            <a:t>Long time president Omar al-Bashir (in office since 1993) removed from office after nationwide protests.</a:t>
          </a:r>
        </a:p>
      </dgm:t>
    </dgm:pt>
    <dgm:pt modelId="{5E084013-DBD7-4868-8313-CC739773B79E}" type="parTrans" cxnId="{FE831F37-0FBC-4F87-8CC0-56DD457B5150}">
      <dgm:prSet/>
      <dgm:spPr/>
      <dgm:t>
        <a:bodyPr/>
        <a:lstStyle/>
        <a:p>
          <a:endParaRPr lang="en-CA"/>
        </a:p>
      </dgm:t>
    </dgm:pt>
    <dgm:pt modelId="{43C3C81B-3A70-48B9-98B1-C2BB941241D2}" type="sibTrans" cxnId="{FE831F37-0FBC-4F87-8CC0-56DD457B5150}">
      <dgm:prSet/>
      <dgm:spPr/>
      <dgm:t>
        <a:bodyPr/>
        <a:lstStyle/>
        <a:p>
          <a:endParaRPr lang="en-CA"/>
        </a:p>
      </dgm:t>
    </dgm:pt>
    <dgm:pt modelId="{469A033E-9E33-4C20-A2F7-EA07947CAEF7}">
      <dgm:prSet/>
      <dgm:spPr/>
      <dgm:t>
        <a:bodyPr/>
        <a:lstStyle/>
        <a:p>
          <a:pPr>
            <a:defRPr b="1"/>
          </a:pPr>
          <a:r>
            <a:rPr lang="en-CA" dirty="0"/>
            <a:t>October/November 2021</a:t>
          </a:r>
        </a:p>
      </dgm:t>
    </dgm:pt>
    <dgm:pt modelId="{54A12283-BC6F-42D4-ADF5-E34F0BEC5AD7}" type="parTrans" cxnId="{70E0CA7F-3608-4D89-9D04-A077B75A8F38}">
      <dgm:prSet/>
      <dgm:spPr/>
      <dgm:t>
        <a:bodyPr/>
        <a:lstStyle/>
        <a:p>
          <a:endParaRPr lang="en-CA"/>
        </a:p>
      </dgm:t>
    </dgm:pt>
    <dgm:pt modelId="{60E1F91A-EEAC-4027-AB6D-9521DEACA642}" type="sibTrans" cxnId="{70E0CA7F-3608-4D89-9D04-A077B75A8F38}">
      <dgm:prSet/>
      <dgm:spPr/>
      <dgm:t>
        <a:bodyPr/>
        <a:lstStyle/>
        <a:p>
          <a:endParaRPr lang="en-CA"/>
        </a:p>
      </dgm:t>
    </dgm:pt>
    <dgm:pt modelId="{A80485F5-AB82-458E-BB8B-5078670591F7}">
      <dgm:prSet/>
      <dgm:spPr/>
      <dgm:t>
        <a:bodyPr/>
        <a:lstStyle/>
        <a:p>
          <a:r>
            <a:rPr lang="en-CA" b="0" dirty="0"/>
            <a:t>Sudanese coup d'état, Sudanese armed forces and Rapid Support Forces take control of the government. </a:t>
          </a:r>
        </a:p>
      </dgm:t>
    </dgm:pt>
    <dgm:pt modelId="{EF5523FA-8DCD-450C-A8FB-DCEE3292E838}" type="parTrans" cxnId="{131F6F20-04A7-4BEF-A650-36223B496A3E}">
      <dgm:prSet/>
      <dgm:spPr/>
      <dgm:t>
        <a:bodyPr/>
        <a:lstStyle/>
        <a:p>
          <a:endParaRPr lang="en-CA"/>
        </a:p>
      </dgm:t>
    </dgm:pt>
    <dgm:pt modelId="{08B78F6F-0762-4B22-AF59-DD1A7DEE68DF}" type="sibTrans" cxnId="{131F6F20-04A7-4BEF-A650-36223B496A3E}">
      <dgm:prSet/>
      <dgm:spPr/>
      <dgm:t>
        <a:bodyPr/>
        <a:lstStyle/>
        <a:p>
          <a:endParaRPr lang="en-CA"/>
        </a:p>
      </dgm:t>
    </dgm:pt>
    <dgm:pt modelId="{C730DA7A-ACCA-44B6-9EC8-395DAE32B297}">
      <dgm:prSet/>
      <dgm:spPr/>
      <dgm:t>
        <a:bodyPr/>
        <a:lstStyle/>
        <a:p>
          <a:pPr>
            <a:defRPr b="1"/>
          </a:pPr>
          <a:r>
            <a:rPr lang="en-CA" dirty="0"/>
            <a:t>April 15, 2023</a:t>
          </a:r>
        </a:p>
      </dgm:t>
    </dgm:pt>
    <dgm:pt modelId="{F77BF2BC-6CEC-4C23-A8AA-622AEFE7CB00}" type="parTrans" cxnId="{990EF728-11FC-469B-98DD-5E7B7BA2336C}">
      <dgm:prSet/>
      <dgm:spPr/>
      <dgm:t>
        <a:bodyPr/>
        <a:lstStyle/>
        <a:p>
          <a:endParaRPr lang="en-CA"/>
        </a:p>
      </dgm:t>
    </dgm:pt>
    <dgm:pt modelId="{69AC5E3B-99E9-4F7B-980E-B2884EC821A2}" type="sibTrans" cxnId="{990EF728-11FC-469B-98DD-5E7B7BA2336C}">
      <dgm:prSet/>
      <dgm:spPr/>
      <dgm:t>
        <a:bodyPr/>
        <a:lstStyle/>
        <a:p>
          <a:endParaRPr lang="en-CA"/>
        </a:p>
      </dgm:t>
    </dgm:pt>
    <dgm:pt modelId="{670880A7-08EC-4DE1-91E2-820046E82E6B}">
      <dgm:prSet/>
      <dgm:spPr/>
      <dgm:t>
        <a:bodyPr/>
        <a:lstStyle/>
        <a:p>
          <a:r>
            <a:rPr lang="en-CA" dirty="0"/>
            <a:t>War erupts in Khartoum</a:t>
          </a:r>
        </a:p>
      </dgm:t>
    </dgm:pt>
    <dgm:pt modelId="{325420CB-5671-4938-92A3-E8D2E802FCF0}" type="parTrans" cxnId="{73D60E22-1898-4037-8891-2D620F90FC69}">
      <dgm:prSet/>
      <dgm:spPr/>
      <dgm:t>
        <a:bodyPr/>
        <a:lstStyle/>
        <a:p>
          <a:endParaRPr lang="en-CA"/>
        </a:p>
      </dgm:t>
    </dgm:pt>
    <dgm:pt modelId="{6F12968C-1A1C-442C-8285-F8205003A922}" type="sibTrans" cxnId="{73D60E22-1898-4037-8891-2D620F90FC69}">
      <dgm:prSet/>
      <dgm:spPr/>
      <dgm:t>
        <a:bodyPr/>
        <a:lstStyle/>
        <a:p>
          <a:endParaRPr lang="en-CA"/>
        </a:p>
      </dgm:t>
    </dgm:pt>
    <dgm:pt modelId="{30D8B002-D8CA-43C0-BCEC-8DB03CF45912}" type="pres">
      <dgm:prSet presAssocID="{143ACA93-22A2-4A61-B61E-8B292A9179DA}" presName="root" presStyleCnt="0">
        <dgm:presLayoutVars>
          <dgm:chMax/>
          <dgm:chPref/>
          <dgm:animLvl val="lvl"/>
        </dgm:presLayoutVars>
      </dgm:prSet>
      <dgm:spPr/>
    </dgm:pt>
    <dgm:pt modelId="{65FB82AA-2B7C-41B6-AC5D-0DC2BB7635E1}" type="pres">
      <dgm:prSet presAssocID="{143ACA93-22A2-4A61-B61E-8B292A9179DA}" presName="divider" presStyleLbl="alignAcc1" presStyleIdx="0" presStyleCnt="1"/>
      <dgm:spPr>
        <a:solidFill>
          <a:schemeClr val="dk2">
            <a:alpha val="90000"/>
            <a:hueOff val="0"/>
            <a:satOff val="0"/>
            <a:lumOff val="0"/>
            <a:alphaOff val="0"/>
          </a:schemeClr>
        </a:solidFill>
        <a:ln w="12050" cap="rnd" cmpd="sng" algn="ctr">
          <a:solidFill>
            <a:schemeClr val="dk2">
              <a:hueOff val="0"/>
              <a:satOff val="0"/>
              <a:lumOff val="0"/>
              <a:alphaOff val="0"/>
            </a:schemeClr>
          </a:solidFill>
          <a:prstDash val="solid"/>
          <a:tailEnd type="arrow" w="med" len="med"/>
        </a:ln>
        <a:effectLst/>
      </dgm:spPr>
    </dgm:pt>
    <dgm:pt modelId="{3E0FC60B-5445-4E0A-911D-D32996A16B89}" type="pres">
      <dgm:prSet presAssocID="{143ACA93-22A2-4A61-B61E-8B292A9179DA}" presName="nodes" presStyleCnt="0">
        <dgm:presLayoutVars>
          <dgm:chMax/>
          <dgm:chPref/>
          <dgm:animLvl val="lvl"/>
        </dgm:presLayoutVars>
      </dgm:prSet>
      <dgm:spPr/>
    </dgm:pt>
    <dgm:pt modelId="{8916ADFF-D2F1-422C-8875-8076DCA604CE}" type="pres">
      <dgm:prSet presAssocID="{EE1C066A-1A52-4DFC-8A51-D9344C35C98A}" presName="composite" presStyleCnt="0"/>
      <dgm:spPr/>
    </dgm:pt>
    <dgm:pt modelId="{8B9D0909-BE19-4ECD-B1F6-B230B165C74C}" type="pres">
      <dgm:prSet presAssocID="{EE1C066A-1A52-4DFC-8A51-D9344C35C98A}" presName="ConnectorPoint" presStyleLbl="lnNode1" presStyleIdx="0" presStyleCnt="3"/>
      <dgm:spPr>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gm:spPr>
    </dgm:pt>
    <dgm:pt modelId="{8DCE7393-8A4B-497B-B286-CB2A8A0859AB}" type="pres">
      <dgm:prSet presAssocID="{EE1C066A-1A52-4DFC-8A51-D9344C35C98A}" presName="DropPinPlaceHolder" presStyleCnt="0"/>
      <dgm:spPr/>
    </dgm:pt>
    <dgm:pt modelId="{F6FB54AA-F9F4-4E02-8246-26A5CE29ED44}" type="pres">
      <dgm:prSet presAssocID="{EE1C066A-1A52-4DFC-8A51-D9344C35C98A}" presName="DropPin" presStyleLbl="alignNode1" presStyleIdx="0" presStyleCnt="6"/>
      <dgm:spPr/>
    </dgm:pt>
    <dgm:pt modelId="{37A64749-5CCA-4487-BA94-43D00EDFF0AC}" type="pres">
      <dgm:prSet presAssocID="{EE1C066A-1A52-4DFC-8A51-D9344C35C98A}" presName="Ellipse" presStyleLbl="fgAcc1" presStyleIdx="0" presStyleCnt="3"/>
      <dgm:spPr>
        <a:solidFill>
          <a:schemeClr val="accent1">
            <a:alpha val="90000"/>
            <a:hueOff val="0"/>
            <a:satOff val="0"/>
            <a:lumOff val="0"/>
            <a:alphaOff val="0"/>
          </a:schemeClr>
        </a:solidFill>
        <a:ln w="9525" cap="rnd" cmpd="sng" algn="ctr">
          <a:noFill/>
          <a:prstDash val="solid"/>
        </a:ln>
        <a:effectLst/>
      </dgm:spPr>
    </dgm:pt>
    <dgm:pt modelId="{41E76288-1CFE-42AD-9B4E-FC70DE0B1ACA}" type="pres">
      <dgm:prSet presAssocID="{EE1C066A-1A52-4DFC-8A51-D9344C35C98A}" presName="L2TextContainer" presStyleLbl="revTx" presStyleIdx="0" presStyleCnt="3">
        <dgm:presLayoutVars>
          <dgm:bulletEnabled val="1"/>
        </dgm:presLayoutVars>
      </dgm:prSet>
      <dgm:spPr/>
    </dgm:pt>
    <dgm:pt modelId="{B05017B6-E153-4161-8B33-B8ACB477D0D1}" type="pres">
      <dgm:prSet presAssocID="{EE1C066A-1A52-4DFC-8A51-D9344C35C98A}" presName="L1TextContainer" presStyleLbl="alignNode1" presStyleIdx="1" presStyleCnt="6">
        <dgm:presLayoutVars>
          <dgm:chMax val="1"/>
          <dgm:chPref val="1"/>
          <dgm:bulletEnabled val="1"/>
        </dgm:presLayoutVars>
      </dgm:prSet>
      <dgm:spPr/>
    </dgm:pt>
    <dgm:pt modelId="{4FCCA4F3-B079-4F27-97CF-AA836CACCE9F}" type="pres">
      <dgm:prSet presAssocID="{EE1C066A-1A52-4DFC-8A51-D9344C35C98A}" presName="ConnectLine" presStyleLbl="sibTrans1D1" presStyleIdx="0" presStyleCnt="3"/>
      <dgm:spPr/>
    </dgm:pt>
    <dgm:pt modelId="{483CA404-EFFB-4F50-9A09-9C7F6057FB5F}" type="pres">
      <dgm:prSet presAssocID="{EE1C066A-1A52-4DFC-8A51-D9344C35C98A}" presName="EmptyPlaceHolder" presStyleCnt="0"/>
      <dgm:spPr/>
    </dgm:pt>
    <dgm:pt modelId="{80C7FD9F-9F1C-4626-901D-8209316143D9}" type="pres">
      <dgm:prSet presAssocID="{2EB399AE-5A32-41A3-965F-6ACAF8D1C593}" presName="spaceBetweenRectangles" presStyleCnt="0"/>
      <dgm:spPr/>
    </dgm:pt>
    <dgm:pt modelId="{22291327-1A81-47AD-AD59-E32966CD2512}" type="pres">
      <dgm:prSet presAssocID="{469A033E-9E33-4C20-A2F7-EA07947CAEF7}" presName="composite" presStyleCnt="0"/>
      <dgm:spPr/>
    </dgm:pt>
    <dgm:pt modelId="{E672254F-C73C-4FED-8415-793EB4FAA2DF}" type="pres">
      <dgm:prSet presAssocID="{469A033E-9E33-4C20-A2F7-EA07947CAEF7}" presName="ConnectorPoint" presStyleLbl="lnNode1" presStyleIdx="1" presStyleCnt="3"/>
      <dgm:spPr>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gm:spPr>
    </dgm:pt>
    <dgm:pt modelId="{F090E386-0B4F-493F-8703-3BFC5ACDE707}" type="pres">
      <dgm:prSet presAssocID="{469A033E-9E33-4C20-A2F7-EA07947CAEF7}" presName="DropPinPlaceHolder" presStyleCnt="0"/>
      <dgm:spPr/>
    </dgm:pt>
    <dgm:pt modelId="{89A118E6-2FDC-4C2F-9FBB-F5296FD22A7E}" type="pres">
      <dgm:prSet presAssocID="{469A033E-9E33-4C20-A2F7-EA07947CAEF7}" presName="DropPin" presStyleLbl="alignNode1" presStyleIdx="2" presStyleCnt="6"/>
      <dgm:spPr/>
    </dgm:pt>
    <dgm:pt modelId="{B361D99A-94AF-42CF-8C05-66E7F9AFB254}" type="pres">
      <dgm:prSet presAssocID="{469A033E-9E33-4C20-A2F7-EA07947CAEF7}" presName="Ellipse" presStyleLbl="fgAcc1" presStyleIdx="1" presStyleCnt="3"/>
      <dgm:spPr>
        <a:solidFill>
          <a:schemeClr val="accent1">
            <a:alpha val="90000"/>
            <a:hueOff val="0"/>
            <a:satOff val="0"/>
            <a:lumOff val="0"/>
            <a:alphaOff val="0"/>
          </a:schemeClr>
        </a:solidFill>
        <a:ln w="9525" cap="rnd" cmpd="sng" algn="ctr">
          <a:noFill/>
          <a:prstDash val="solid"/>
        </a:ln>
        <a:effectLst/>
      </dgm:spPr>
    </dgm:pt>
    <dgm:pt modelId="{8E699456-96A4-40EC-A07B-4E64B552C81F}" type="pres">
      <dgm:prSet presAssocID="{469A033E-9E33-4C20-A2F7-EA07947CAEF7}" presName="L2TextContainer" presStyleLbl="revTx" presStyleIdx="1" presStyleCnt="3">
        <dgm:presLayoutVars>
          <dgm:bulletEnabled val="1"/>
        </dgm:presLayoutVars>
      </dgm:prSet>
      <dgm:spPr/>
    </dgm:pt>
    <dgm:pt modelId="{73898E5C-E384-4183-A15D-3A84DB799378}" type="pres">
      <dgm:prSet presAssocID="{469A033E-9E33-4C20-A2F7-EA07947CAEF7}" presName="L1TextContainer" presStyleLbl="alignNode1" presStyleIdx="3" presStyleCnt="6">
        <dgm:presLayoutVars>
          <dgm:chMax val="1"/>
          <dgm:chPref val="1"/>
          <dgm:bulletEnabled val="1"/>
        </dgm:presLayoutVars>
      </dgm:prSet>
      <dgm:spPr/>
    </dgm:pt>
    <dgm:pt modelId="{FDC99648-5020-426A-AE9D-33D4BD91A998}" type="pres">
      <dgm:prSet presAssocID="{469A033E-9E33-4C20-A2F7-EA07947CAEF7}" presName="ConnectLine" presStyleLbl="sibTrans1D1" presStyleIdx="1" presStyleCnt="3"/>
      <dgm:spPr/>
    </dgm:pt>
    <dgm:pt modelId="{A72C5D72-8136-4707-925A-D69892906A04}" type="pres">
      <dgm:prSet presAssocID="{469A033E-9E33-4C20-A2F7-EA07947CAEF7}" presName="EmptyPlaceHolder" presStyleCnt="0"/>
      <dgm:spPr/>
    </dgm:pt>
    <dgm:pt modelId="{190D66B8-7C5E-4517-B64E-F5DC5ADB278F}" type="pres">
      <dgm:prSet presAssocID="{60E1F91A-EEAC-4027-AB6D-9521DEACA642}" presName="spaceBetweenRectangles" presStyleCnt="0"/>
      <dgm:spPr/>
    </dgm:pt>
    <dgm:pt modelId="{E00E9A82-A059-41C2-A59D-FE7E19CA3B95}" type="pres">
      <dgm:prSet presAssocID="{C730DA7A-ACCA-44B6-9EC8-395DAE32B297}" presName="composite" presStyleCnt="0"/>
      <dgm:spPr/>
    </dgm:pt>
    <dgm:pt modelId="{F91AF337-ECD6-42DF-9385-76B82C206CDE}" type="pres">
      <dgm:prSet presAssocID="{C730DA7A-ACCA-44B6-9EC8-395DAE32B297}" presName="ConnectorPoint" presStyleLbl="lnNode1" presStyleIdx="2" presStyleCnt="3"/>
      <dgm:spPr>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gm:spPr>
    </dgm:pt>
    <dgm:pt modelId="{BE222650-911F-4531-A2FF-35C0A98DD5CF}" type="pres">
      <dgm:prSet presAssocID="{C730DA7A-ACCA-44B6-9EC8-395DAE32B297}" presName="DropPinPlaceHolder" presStyleCnt="0"/>
      <dgm:spPr/>
    </dgm:pt>
    <dgm:pt modelId="{B9CF2FC5-FEB0-4C1B-83A8-76F1001183EC}" type="pres">
      <dgm:prSet presAssocID="{C730DA7A-ACCA-44B6-9EC8-395DAE32B297}" presName="DropPin" presStyleLbl="alignNode1" presStyleIdx="4" presStyleCnt="6"/>
      <dgm:spPr/>
    </dgm:pt>
    <dgm:pt modelId="{C6155EAD-BD18-4359-8D0F-FA24C1405763}" type="pres">
      <dgm:prSet presAssocID="{C730DA7A-ACCA-44B6-9EC8-395DAE32B297}" presName="Ellipse" presStyleLbl="fgAcc1" presStyleIdx="2" presStyleCnt="3"/>
      <dgm:spPr>
        <a:solidFill>
          <a:schemeClr val="accent1">
            <a:alpha val="90000"/>
            <a:hueOff val="0"/>
            <a:satOff val="0"/>
            <a:lumOff val="0"/>
            <a:alphaOff val="0"/>
          </a:schemeClr>
        </a:solidFill>
        <a:ln w="9525" cap="rnd" cmpd="sng" algn="ctr">
          <a:noFill/>
          <a:prstDash val="solid"/>
        </a:ln>
        <a:effectLst/>
      </dgm:spPr>
    </dgm:pt>
    <dgm:pt modelId="{CC787B4C-FEAE-48CB-9BAF-DF8AF5B862DC}" type="pres">
      <dgm:prSet presAssocID="{C730DA7A-ACCA-44B6-9EC8-395DAE32B297}" presName="L2TextContainer" presStyleLbl="revTx" presStyleIdx="2" presStyleCnt="3">
        <dgm:presLayoutVars>
          <dgm:bulletEnabled val="1"/>
        </dgm:presLayoutVars>
      </dgm:prSet>
      <dgm:spPr/>
    </dgm:pt>
    <dgm:pt modelId="{73C2F377-5DBB-4BCA-BFBE-715F4908C078}" type="pres">
      <dgm:prSet presAssocID="{C730DA7A-ACCA-44B6-9EC8-395DAE32B297}" presName="L1TextContainer" presStyleLbl="alignNode1" presStyleIdx="5" presStyleCnt="6">
        <dgm:presLayoutVars>
          <dgm:chMax val="1"/>
          <dgm:chPref val="1"/>
          <dgm:bulletEnabled val="1"/>
        </dgm:presLayoutVars>
      </dgm:prSet>
      <dgm:spPr/>
    </dgm:pt>
    <dgm:pt modelId="{581B47FC-639C-45F3-9A98-CB89017A0708}" type="pres">
      <dgm:prSet presAssocID="{C730DA7A-ACCA-44B6-9EC8-395DAE32B297}" presName="ConnectLine" presStyleLbl="sibTrans1D1" presStyleIdx="2" presStyleCnt="3"/>
      <dgm:spPr/>
    </dgm:pt>
    <dgm:pt modelId="{7C2A7324-37AF-41FB-B1DD-4D0391495D24}" type="pres">
      <dgm:prSet presAssocID="{C730DA7A-ACCA-44B6-9EC8-395DAE32B297}" presName="EmptyPlaceHolder" presStyleCnt="0"/>
      <dgm:spPr/>
    </dgm:pt>
  </dgm:ptLst>
  <dgm:cxnLst>
    <dgm:cxn modelId="{9AEB0405-8298-44A8-914F-C32882970D74}" type="presOf" srcId="{C730DA7A-ACCA-44B6-9EC8-395DAE32B297}" destId="{73C2F377-5DBB-4BCA-BFBE-715F4908C078}" srcOrd="0" destOrd="0" presId="urn:microsoft.com/office/officeart/2024/3/layout/SimpleTimelineDefaultVariant"/>
    <dgm:cxn modelId="{131F6F20-04A7-4BEF-A650-36223B496A3E}" srcId="{469A033E-9E33-4C20-A2F7-EA07947CAEF7}" destId="{A80485F5-AB82-458E-BB8B-5078670591F7}" srcOrd="0" destOrd="0" parTransId="{EF5523FA-8DCD-450C-A8FB-DCEE3292E838}" sibTransId="{08B78F6F-0762-4B22-AF59-DD1A7DEE68DF}"/>
    <dgm:cxn modelId="{73D60E22-1898-4037-8891-2D620F90FC69}" srcId="{C730DA7A-ACCA-44B6-9EC8-395DAE32B297}" destId="{670880A7-08EC-4DE1-91E2-820046E82E6B}" srcOrd="0" destOrd="0" parTransId="{325420CB-5671-4938-92A3-E8D2E802FCF0}" sibTransId="{6F12968C-1A1C-442C-8285-F8205003A922}"/>
    <dgm:cxn modelId="{6DFC4F25-09EF-4F06-9773-029DDD510977}" type="presOf" srcId="{143ACA93-22A2-4A61-B61E-8B292A9179DA}" destId="{30D8B002-D8CA-43C0-BCEC-8DB03CF45912}" srcOrd="0" destOrd="0" presId="urn:microsoft.com/office/officeart/2024/3/layout/SimpleTimelineDefaultVariant"/>
    <dgm:cxn modelId="{990EF728-11FC-469B-98DD-5E7B7BA2336C}" srcId="{143ACA93-22A2-4A61-B61E-8B292A9179DA}" destId="{C730DA7A-ACCA-44B6-9EC8-395DAE32B297}" srcOrd="2" destOrd="0" parTransId="{F77BF2BC-6CEC-4C23-A8AA-622AEFE7CB00}" sibTransId="{69AC5E3B-99E9-4F7B-980E-B2884EC821A2}"/>
    <dgm:cxn modelId="{FE831F37-0FBC-4F87-8CC0-56DD457B5150}" srcId="{EE1C066A-1A52-4DFC-8A51-D9344C35C98A}" destId="{B286503F-EE78-468D-9754-42A02AE48F3D}" srcOrd="0" destOrd="0" parTransId="{5E084013-DBD7-4868-8313-CC739773B79E}" sibTransId="{43C3C81B-3A70-48B9-98B1-C2BB941241D2}"/>
    <dgm:cxn modelId="{1AA97646-36BD-4F08-929E-4C0213BFE2E0}" srcId="{143ACA93-22A2-4A61-B61E-8B292A9179DA}" destId="{EE1C066A-1A52-4DFC-8A51-D9344C35C98A}" srcOrd="0" destOrd="0" parTransId="{A2827D3A-2D78-486B-BEE5-A22DAFBD2410}" sibTransId="{2EB399AE-5A32-41A3-965F-6ACAF8D1C593}"/>
    <dgm:cxn modelId="{1A781B69-7624-45C6-A89D-27EC9BBB6845}" type="presOf" srcId="{670880A7-08EC-4DE1-91E2-820046E82E6B}" destId="{CC787B4C-FEAE-48CB-9BAF-DF8AF5B862DC}" srcOrd="0" destOrd="0" presId="urn:microsoft.com/office/officeart/2024/3/layout/SimpleTimelineDefaultVariant"/>
    <dgm:cxn modelId="{C29F0C6F-0A26-4927-81B8-340E61516CF9}" type="presOf" srcId="{B286503F-EE78-468D-9754-42A02AE48F3D}" destId="{41E76288-1CFE-42AD-9B4E-FC70DE0B1ACA}" srcOrd="0" destOrd="0" presId="urn:microsoft.com/office/officeart/2024/3/layout/SimpleTimelineDefaultVariant"/>
    <dgm:cxn modelId="{70E0CA7F-3608-4D89-9D04-A077B75A8F38}" srcId="{143ACA93-22A2-4A61-B61E-8B292A9179DA}" destId="{469A033E-9E33-4C20-A2F7-EA07947CAEF7}" srcOrd="1" destOrd="0" parTransId="{54A12283-BC6F-42D4-ADF5-E34F0BEC5AD7}" sibTransId="{60E1F91A-EEAC-4027-AB6D-9521DEACA642}"/>
    <dgm:cxn modelId="{5BB780BB-60FC-4378-8062-80EDD83FB950}" type="presOf" srcId="{EE1C066A-1A52-4DFC-8A51-D9344C35C98A}" destId="{B05017B6-E153-4161-8B33-B8ACB477D0D1}" srcOrd="0" destOrd="0" presId="urn:microsoft.com/office/officeart/2024/3/layout/SimpleTimelineDefaultVariant"/>
    <dgm:cxn modelId="{5B986EC6-9541-4376-91F6-80C52699F5C2}" type="presOf" srcId="{A80485F5-AB82-458E-BB8B-5078670591F7}" destId="{8E699456-96A4-40EC-A07B-4E64B552C81F}" srcOrd="0" destOrd="0" presId="urn:microsoft.com/office/officeart/2024/3/layout/SimpleTimelineDefaultVariant"/>
    <dgm:cxn modelId="{6344D3C7-4EF0-41C9-95A7-46D2370E13B1}" type="presOf" srcId="{469A033E-9E33-4C20-A2F7-EA07947CAEF7}" destId="{73898E5C-E384-4183-A15D-3A84DB799378}" srcOrd="0" destOrd="0" presId="urn:microsoft.com/office/officeart/2024/3/layout/SimpleTimelineDefaultVariant"/>
    <dgm:cxn modelId="{0EDC0D00-62AD-48D1-9FE1-D6660123EEF2}" type="presParOf" srcId="{30D8B002-D8CA-43C0-BCEC-8DB03CF45912}" destId="{65FB82AA-2B7C-41B6-AC5D-0DC2BB7635E1}" srcOrd="0" destOrd="0" presId="urn:microsoft.com/office/officeart/2024/3/layout/SimpleTimelineDefaultVariant"/>
    <dgm:cxn modelId="{6D02BC1E-34FD-4BE6-9165-F4A52F581627}" type="presParOf" srcId="{30D8B002-D8CA-43C0-BCEC-8DB03CF45912}" destId="{3E0FC60B-5445-4E0A-911D-D32996A16B89}" srcOrd="1" destOrd="0" presId="urn:microsoft.com/office/officeart/2024/3/layout/SimpleTimelineDefaultVariant"/>
    <dgm:cxn modelId="{0A2B2F65-0EE6-4B28-B948-BE7FBF7A7FF7}" type="presParOf" srcId="{3E0FC60B-5445-4E0A-911D-D32996A16B89}" destId="{8916ADFF-D2F1-422C-8875-8076DCA604CE}" srcOrd="0" destOrd="0" presId="urn:microsoft.com/office/officeart/2024/3/layout/SimpleTimelineDefaultVariant"/>
    <dgm:cxn modelId="{2C016E59-EAB0-4A05-8C7F-F3DAB45FB0A0}" type="presParOf" srcId="{8916ADFF-D2F1-422C-8875-8076DCA604CE}" destId="{8B9D0909-BE19-4ECD-B1F6-B230B165C74C}" srcOrd="0" destOrd="0" presId="urn:microsoft.com/office/officeart/2024/3/layout/SimpleTimelineDefaultVariant"/>
    <dgm:cxn modelId="{BC65701C-BC3D-4787-807A-73BF76559B9C}" type="presParOf" srcId="{8916ADFF-D2F1-422C-8875-8076DCA604CE}" destId="{8DCE7393-8A4B-497B-B286-CB2A8A0859AB}" srcOrd="1" destOrd="0" presId="urn:microsoft.com/office/officeart/2024/3/layout/SimpleTimelineDefaultVariant"/>
    <dgm:cxn modelId="{B0567284-2683-4CEC-9BF1-B4F9631E97C6}" type="presParOf" srcId="{8DCE7393-8A4B-497B-B286-CB2A8A0859AB}" destId="{F6FB54AA-F9F4-4E02-8246-26A5CE29ED44}" srcOrd="0" destOrd="0" presId="urn:microsoft.com/office/officeart/2024/3/layout/SimpleTimelineDefaultVariant"/>
    <dgm:cxn modelId="{8AB5B291-0BF5-49D6-9D95-FFC6D528C9F7}" type="presParOf" srcId="{8DCE7393-8A4B-497B-B286-CB2A8A0859AB}" destId="{37A64749-5CCA-4487-BA94-43D00EDFF0AC}" srcOrd="1" destOrd="0" presId="urn:microsoft.com/office/officeart/2024/3/layout/SimpleTimelineDefaultVariant"/>
    <dgm:cxn modelId="{A4C1E80F-15F9-4EA8-A611-75AFCCE78679}" type="presParOf" srcId="{8916ADFF-D2F1-422C-8875-8076DCA604CE}" destId="{41E76288-1CFE-42AD-9B4E-FC70DE0B1ACA}" srcOrd="2" destOrd="0" presId="urn:microsoft.com/office/officeart/2024/3/layout/SimpleTimelineDefaultVariant"/>
    <dgm:cxn modelId="{55289835-D196-490B-BE71-A7B8E54543BC}" type="presParOf" srcId="{8916ADFF-D2F1-422C-8875-8076DCA604CE}" destId="{B05017B6-E153-4161-8B33-B8ACB477D0D1}" srcOrd="3" destOrd="0" presId="urn:microsoft.com/office/officeart/2024/3/layout/SimpleTimelineDefaultVariant"/>
    <dgm:cxn modelId="{9E6517AE-BAD8-4788-A8DF-E828710C8413}" type="presParOf" srcId="{8916ADFF-D2F1-422C-8875-8076DCA604CE}" destId="{4FCCA4F3-B079-4F27-97CF-AA836CACCE9F}" srcOrd="4" destOrd="0" presId="urn:microsoft.com/office/officeart/2024/3/layout/SimpleTimelineDefaultVariant"/>
    <dgm:cxn modelId="{6FA85081-74C1-454D-A1F3-2A078427B938}" type="presParOf" srcId="{8916ADFF-D2F1-422C-8875-8076DCA604CE}" destId="{483CA404-EFFB-4F50-9A09-9C7F6057FB5F}" srcOrd="5" destOrd="0" presId="urn:microsoft.com/office/officeart/2024/3/layout/SimpleTimelineDefaultVariant"/>
    <dgm:cxn modelId="{592C83D7-E2A4-4234-9677-DA95A15B8503}" type="presParOf" srcId="{3E0FC60B-5445-4E0A-911D-D32996A16B89}" destId="{80C7FD9F-9F1C-4626-901D-8209316143D9}" srcOrd="1" destOrd="0" presId="urn:microsoft.com/office/officeart/2024/3/layout/SimpleTimelineDefaultVariant"/>
    <dgm:cxn modelId="{8AAA125B-8E0C-4BD6-ABAE-353604F09E3A}" type="presParOf" srcId="{3E0FC60B-5445-4E0A-911D-D32996A16B89}" destId="{22291327-1A81-47AD-AD59-E32966CD2512}" srcOrd="2" destOrd="0" presId="urn:microsoft.com/office/officeart/2024/3/layout/SimpleTimelineDefaultVariant"/>
    <dgm:cxn modelId="{258D06E4-175F-4410-814E-BD755412BE98}" type="presParOf" srcId="{22291327-1A81-47AD-AD59-E32966CD2512}" destId="{E672254F-C73C-4FED-8415-793EB4FAA2DF}" srcOrd="0" destOrd="0" presId="urn:microsoft.com/office/officeart/2024/3/layout/SimpleTimelineDefaultVariant"/>
    <dgm:cxn modelId="{ABD96ED8-7E71-414F-B905-BDF69F83E43A}" type="presParOf" srcId="{22291327-1A81-47AD-AD59-E32966CD2512}" destId="{F090E386-0B4F-493F-8703-3BFC5ACDE707}" srcOrd="1" destOrd="0" presId="urn:microsoft.com/office/officeart/2024/3/layout/SimpleTimelineDefaultVariant"/>
    <dgm:cxn modelId="{AA403EBD-EACF-4D0F-B7E0-B6E2677CA13A}" type="presParOf" srcId="{F090E386-0B4F-493F-8703-3BFC5ACDE707}" destId="{89A118E6-2FDC-4C2F-9FBB-F5296FD22A7E}" srcOrd="0" destOrd="0" presId="urn:microsoft.com/office/officeart/2024/3/layout/SimpleTimelineDefaultVariant"/>
    <dgm:cxn modelId="{8DED9AB8-CE10-44BA-84E2-92CC6BA16B12}" type="presParOf" srcId="{F090E386-0B4F-493F-8703-3BFC5ACDE707}" destId="{B361D99A-94AF-42CF-8C05-66E7F9AFB254}" srcOrd="1" destOrd="0" presId="urn:microsoft.com/office/officeart/2024/3/layout/SimpleTimelineDefaultVariant"/>
    <dgm:cxn modelId="{4756E297-D8DC-4BA6-9803-6A4E5F9C6E6A}" type="presParOf" srcId="{22291327-1A81-47AD-AD59-E32966CD2512}" destId="{8E699456-96A4-40EC-A07B-4E64B552C81F}" srcOrd="2" destOrd="0" presId="urn:microsoft.com/office/officeart/2024/3/layout/SimpleTimelineDefaultVariant"/>
    <dgm:cxn modelId="{FC9A59B2-0597-4B3D-8B6B-4E8C757F7CB5}" type="presParOf" srcId="{22291327-1A81-47AD-AD59-E32966CD2512}" destId="{73898E5C-E384-4183-A15D-3A84DB799378}" srcOrd="3" destOrd="0" presId="urn:microsoft.com/office/officeart/2024/3/layout/SimpleTimelineDefaultVariant"/>
    <dgm:cxn modelId="{11542DD5-9576-43B0-B6A9-66C045576DA6}" type="presParOf" srcId="{22291327-1A81-47AD-AD59-E32966CD2512}" destId="{FDC99648-5020-426A-AE9D-33D4BD91A998}" srcOrd="4" destOrd="0" presId="urn:microsoft.com/office/officeart/2024/3/layout/SimpleTimelineDefaultVariant"/>
    <dgm:cxn modelId="{A56B9FC6-EB12-481A-B334-BB235516E0EE}" type="presParOf" srcId="{22291327-1A81-47AD-AD59-E32966CD2512}" destId="{A72C5D72-8136-4707-925A-D69892906A04}" srcOrd="5" destOrd="0" presId="urn:microsoft.com/office/officeart/2024/3/layout/SimpleTimelineDefaultVariant"/>
    <dgm:cxn modelId="{CF5009E5-9B84-4E02-A036-9037CAA70646}" type="presParOf" srcId="{3E0FC60B-5445-4E0A-911D-D32996A16B89}" destId="{190D66B8-7C5E-4517-B64E-F5DC5ADB278F}" srcOrd="3" destOrd="0" presId="urn:microsoft.com/office/officeart/2024/3/layout/SimpleTimelineDefaultVariant"/>
    <dgm:cxn modelId="{AE75A066-C7D3-467B-8857-5CF616D2FB82}" type="presParOf" srcId="{3E0FC60B-5445-4E0A-911D-D32996A16B89}" destId="{E00E9A82-A059-41C2-A59D-FE7E19CA3B95}" srcOrd="4" destOrd="0" presId="urn:microsoft.com/office/officeart/2024/3/layout/SimpleTimelineDefaultVariant"/>
    <dgm:cxn modelId="{630C62A4-ED90-473A-A61B-95AAB695657F}" type="presParOf" srcId="{E00E9A82-A059-41C2-A59D-FE7E19CA3B95}" destId="{F91AF337-ECD6-42DF-9385-76B82C206CDE}" srcOrd="0" destOrd="0" presId="urn:microsoft.com/office/officeart/2024/3/layout/SimpleTimelineDefaultVariant"/>
    <dgm:cxn modelId="{174E0E25-A8E0-447B-ADA5-9E4FE792D5E6}" type="presParOf" srcId="{E00E9A82-A059-41C2-A59D-FE7E19CA3B95}" destId="{BE222650-911F-4531-A2FF-35C0A98DD5CF}" srcOrd="1" destOrd="0" presId="urn:microsoft.com/office/officeart/2024/3/layout/SimpleTimelineDefaultVariant"/>
    <dgm:cxn modelId="{2FD10179-BEC2-4C2B-9FD6-9DB96824177F}" type="presParOf" srcId="{BE222650-911F-4531-A2FF-35C0A98DD5CF}" destId="{B9CF2FC5-FEB0-4C1B-83A8-76F1001183EC}" srcOrd="0" destOrd="0" presId="urn:microsoft.com/office/officeart/2024/3/layout/SimpleTimelineDefaultVariant"/>
    <dgm:cxn modelId="{F52B9019-25DE-40A7-993A-BD79FE8E1DB4}" type="presParOf" srcId="{BE222650-911F-4531-A2FF-35C0A98DD5CF}" destId="{C6155EAD-BD18-4359-8D0F-FA24C1405763}" srcOrd="1" destOrd="0" presId="urn:microsoft.com/office/officeart/2024/3/layout/SimpleTimelineDefaultVariant"/>
    <dgm:cxn modelId="{1BA618B4-AD74-4708-AE5B-891C48AC5455}" type="presParOf" srcId="{E00E9A82-A059-41C2-A59D-FE7E19CA3B95}" destId="{CC787B4C-FEAE-48CB-9BAF-DF8AF5B862DC}" srcOrd="2" destOrd="0" presId="urn:microsoft.com/office/officeart/2024/3/layout/SimpleTimelineDefaultVariant"/>
    <dgm:cxn modelId="{0A2B8259-DCE7-458B-BDBC-145C9AC1C105}" type="presParOf" srcId="{E00E9A82-A059-41C2-A59D-FE7E19CA3B95}" destId="{73C2F377-5DBB-4BCA-BFBE-715F4908C078}" srcOrd="3" destOrd="0" presId="urn:microsoft.com/office/officeart/2024/3/layout/SimpleTimelineDefaultVariant"/>
    <dgm:cxn modelId="{F14771A4-DB72-4E97-B382-DF4E51D3DD39}" type="presParOf" srcId="{E00E9A82-A059-41C2-A59D-FE7E19CA3B95}" destId="{581B47FC-639C-45F3-9A98-CB89017A0708}" srcOrd="4" destOrd="0" presId="urn:microsoft.com/office/officeart/2024/3/layout/SimpleTimelineDefaultVariant"/>
    <dgm:cxn modelId="{711D9B42-504A-4379-A8C2-9AC11E55BB98}" type="presParOf" srcId="{E00E9A82-A059-41C2-A59D-FE7E19CA3B95}" destId="{7C2A7324-37AF-41FB-B1DD-4D0391495D24}" srcOrd="5" destOrd="0" presId="urn:microsoft.com/office/officeart/2024/3/layout/SimpleTimelineDefaultVarian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4E47C-2B77-43B9-A44B-D4F75815646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BBF427B-6C64-49C9-BAC9-DE192246E176}">
      <dgm:prSet/>
      <dgm:spPr/>
      <dgm:t>
        <a:bodyPr/>
        <a:lstStyle/>
        <a:p>
          <a:pPr>
            <a:defRPr cap="all"/>
          </a:pPr>
          <a:r>
            <a:rPr lang="en-US" dirty="0"/>
            <a:t>Health Centre struck</a:t>
          </a:r>
        </a:p>
      </dgm:t>
    </dgm:pt>
    <dgm:pt modelId="{6D1FB184-65B8-4E2D-B3A4-A3852159315E}" type="parTrans" cxnId="{51A768D5-2634-4D19-B1B1-A8899FF1BC95}">
      <dgm:prSet/>
      <dgm:spPr/>
      <dgm:t>
        <a:bodyPr/>
        <a:lstStyle/>
        <a:p>
          <a:endParaRPr lang="en-US"/>
        </a:p>
      </dgm:t>
    </dgm:pt>
    <dgm:pt modelId="{D867AF2D-B349-4316-90CA-0B88F21210C8}" type="sibTrans" cxnId="{51A768D5-2634-4D19-B1B1-A8899FF1BC95}">
      <dgm:prSet/>
      <dgm:spPr/>
      <dgm:t>
        <a:bodyPr/>
        <a:lstStyle/>
        <a:p>
          <a:endParaRPr lang="en-US"/>
        </a:p>
      </dgm:t>
    </dgm:pt>
    <dgm:pt modelId="{3396EB73-5CA5-4D8A-B15C-6C59CCEB47BD}">
      <dgm:prSet/>
      <dgm:spPr/>
      <dgm:t>
        <a:bodyPr/>
        <a:lstStyle/>
        <a:p>
          <a:pPr>
            <a:defRPr cap="all"/>
          </a:pPr>
          <a:r>
            <a:rPr lang="en-US"/>
            <a:t>Student dormitory attacked</a:t>
          </a:r>
        </a:p>
      </dgm:t>
    </dgm:pt>
    <dgm:pt modelId="{6465FEAA-B017-4A87-B77C-A9371EE256C9}" type="parTrans" cxnId="{1231E25D-5A3B-4EE3-AA74-A794F38CFB4A}">
      <dgm:prSet/>
      <dgm:spPr/>
      <dgm:t>
        <a:bodyPr/>
        <a:lstStyle/>
        <a:p>
          <a:endParaRPr lang="en-US"/>
        </a:p>
      </dgm:t>
    </dgm:pt>
    <dgm:pt modelId="{0CF0F078-42F3-476B-8B84-BD56FCFCB7BE}" type="sibTrans" cxnId="{1231E25D-5A3B-4EE3-AA74-A794F38CFB4A}">
      <dgm:prSet/>
      <dgm:spPr/>
      <dgm:t>
        <a:bodyPr/>
        <a:lstStyle/>
        <a:p>
          <a:endParaRPr lang="en-US"/>
        </a:p>
      </dgm:t>
    </dgm:pt>
    <dgm:pt modelId="{ED4CC02B-4125-4443-9AA1-14C1ACC21544}">
      <dgm:prSet/>
      <dgm:spPr/>
      <dgm:t>
        <a:bodyPr/>
        <a:lstStyle/>
        <a:p>
          <a:pPr>
            <a:defRPr cap="all"/>
          </a:pPr>
          <a:r>
            <a:rPr lang="en-US"/>
            <a:t>Power station attacked</a:t>
          </a:r>
        </a:p>
      </dgm:t>
    </dgm:pt>
    <dgm:pt modelId="{F81EA500-A147-486E-B717-0D90F5CFDA48}" type="parTrans" cxnId="{8AF8E167-DF4C-46DF-B8E9-C523B5B9D509}">
      <dgm:prSet/>
      <dgm:spPr/>
      <dgm:t>
        <a:bodyPr/>
        <a:lstStyle/>
        <a:p>
          <a:endParaRPr lang="en-US"/>
        </a:p>
      </dgm:t>
    </dgm:pt>
    <dgm:pt modelId="{393A8164-EF22-4729-8C9E-C072382C3308}" type="sibTrans" cxnId="{8AF8E167-DF4C-46DF-B8E9-C523B5B9D509}">
      <dgm:prSet/>
      <dgm:spPr/>
      <dgm:t>
        <a:bodyPr/>
        <a:lstStyle/>
        <a:p>
          <a:endParaRPr lang="en-US"/>
        </a:p>
      </dgm:t>
    </dgm:pt>
    <dgm:pt modelId="{6CC22D93-1FB0-42C3-B86C-12109A8C22AF}">
      <dgm:prSet/>
      <dgm:spPr/>
      <dgm:t>
        <a:bodyPr/>
        <a:lstStyle/>
        <a:p>
          <a:pPr>
            <a:defRPr cap="all"/>
          </a:pPr>
          <a:r>
            <a:rPr lang="en-US"/>
            <a:t>School struck</a:t>
          </a:r>
        </a:p>
      </dgm:t>
    </dgm:pt>
    <dgm:pt modelId="{E5A54ACC-9C48-4EF6-BDCD-7D9FD78030E1}" type="sibTrans" cxnId="{90ADD489-3762-46CB-A996-6AB19F3DE3E2}">
      <dgm:prSet/>
      <dgm:spPr/>
      <dgm:t>
        <a:bodyPr/>
        <a:lstStyle/>
        <a:p>
          <a:endParaRPr lang="en-US"/>
        </a:p>
      </dgm:t>
    </dgm:pt>
    <dgm:pt modelId="{85135510-3448-4040-BBA5-0B5D37C551C3}" type="parTrans" cxnId="{90ADD489-3762-46CB-A996-6AB19F3DE3E2}">
      <dgm:prSet/>
      <dgm:spPr/>
      <dgm:t>
        <a:bodyPr/>
        <a:lstStyle/>
        <a:p>
          <a:endParaRPr lang="en-US"/>
        </a:p>
      </dgm:t>
    </dgm:pt>
    <dgm:pt modelId="{7E2C540F-1B66-42B7-968E-0CD4DDD553E7}" type="pres">
      <dgm:prSet presAssocID="{A744E47C-2B77-43B9-A44B-D4F758156468}" presName="root" presStyleCnt="0">
        <dgm:presLayoutVars>
          <dgm:dir/>
          <dgm:resizeHandles val="exact"/>
        </dgm:presLayoutVars>
      </dgm:prSet>
      <dgm:spPr/>
    </dgm:pt>
    <dgm:pt modelId="{4290E059-80BA-4C69-BB94-89A3BB56F04F}" type="pres">
      <dgm:prSet presAssocID="{6CC22D93-1FB0-42C3-B86C-12109A8C22AF}" presName="compNode" presStyleCnt="0"/>
      <dgm:spPr/>
    </dgm:pt>
    <dgm:pt modelId="{C89C2FE4-8256-4B8B-9D57-3D554388B3C3}" type="pres">
      <dgm:prSet presAssocID="{6CC22D93-1FB0-42C3-B86C-12109A8C22AF}" presName="iconBgRect" presStyleLbl="bgShp" presStyleIdx="0" presStyleCnt="4"/>
      <dgm:spPr/>
    </dgm:pt>
    <dgm:pt modelId="{6CF1D7D1-A5BD-4B28-B4F0-E6CE420AC088}" type="pres">
      <dgm:prSet presAssocID="{6CC22D93-1FB0-42C3-B86C-12109A8C22A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aduation cap with solid fill"/>
        </a:ext>
      </dgm:extLst>
    </dgm:pt>
    <dgm:pt modelId="{37FB6293-B65C-41A8-85C1-5D5DDDAA73FF}" type="pres">
      <dgm:prSet presAssocID="{6CC22D93-1FB0-42C3-B86C-12109A8C22AF}" presName="spaceRect" presStyleCnt="0"/>
      <dgm:spPr/>
    </dgm:pt>
    <dgm:pt modelId="{C4059B00-60C0-4259-9F1F-9A3FB0D969BD}" type="pres">
      <dgm:prSet presAssocID="{6CC22D93-1FB0-42C3-B86C-12109A8C22AF}" presName="textRect" presStyleLbl="revTx" presStyleIdx="0" presStyleCnt="4">
        <dgm:presLayoutVars>
          <dgm:chMax val="1"/>
          <dgm:chPref val="1"/>
        </dgm:presLayoutVars>
      </dgm:prSet>
      <dgm:spPr/>
    </dgm:pt>
    <dgm:pt modelId="{926B6A2E-1442-4618-A5CD-E73ACF725453}" type="pres">
      <dgm:prSet presAssocID="{E5A54ACC-9C48-4EF6-BDCD-7D9FD78030E1}" presName="sibTrans" presStyleCnt="0"/>
      <dgm:spPr/>
    </dgm:pt>
    <dgm:pt modelId="{BBB074B6-BEE6-41C5-93EC-7F4C8C001F9E}" type="pres">
      <dgm:prSet presAssocID="{1BBF427B-6C64-49C9-BAC9-DE192246E176}" presName="compNode" presStyleCnt="0"/>
      <dgm:spPr/>
    </dgm:pt>
    <dgm:pt modelId="{1842109F-80D0-4A16-9166-62D443017A92}" type="pres">
      <dgm:prSet presAssocID="{1BBF427B-6C64-49C9-BAC9-DE192246E176}" presName="iconBgRect" presStyleLbl="bgShp" presStyleIdx="1" presStyleCnt="4"/>
      <dgm:spPr/>
    </dgm:pt>
    <dgm:pt modelId="{877673F3-CE96-4CA4-ADB0-41E1226F2927}" type="pres">
      <dgm:prSet presAssocID="{1BBF427B-6C64-49C9-BAC9-DE192246E1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E78370F0-DDEE-490E-9550-8E05F0844D15}" type="pres">
      <dgm:prSet presAssocID="{1BBF427B-6C64-49C9-BAC9-DE192246E176}" presName="spaceRect" presStyleCnt="0"/>
      <dgm:spPr/>
    </dgm:pt>
    <dgm:pt modelId="{9AA66810-519A-453E-9381-74584516FC9C}" type="pres">
      <dgm:prSet presAssocID="{1BBF427B-6C64-49C9-BAC9-DE192246E176}" presName="textRect" presStyleLbl="revTx" presStyleIdx="1" presStyleCnt="4">
        <dgm:presLayoutVars>
          <dgm:chMax val="1"/>
          <dgm:chPref val="1"/>
        </dgm:presLayoutVars>
      </dgm:prSet>
      <dgm:spPr/>
    </dgm:pt>
    <dgm:pt modelId="{83275B01-EEC4-4380-9D6E-B73E955CD580}" type="pres">
      <dgm:prSet presAssocID="{D867AF2D-B349-4316-90CA-0B88F21210C8}" presName="sibTrans" presStyleCnt="0"/>
      <dgm:spPr/>
    </dgm:pt>
    <dgm:pt modelId="{4B067339-E657-4061-9E8B-C1153877F9D9}" type="pres">
      <dgm:prSet presAssocID="{3396EB73-5CA5-4D8A-B15C-6C59CCEB47BD}" presName="compNode" presStyleCnt="0"/>
      <dgm:spPr/>
    </dgm:pt>
    <dgm:pt modelId="{994A5D02-FE2F-4C4F-815F-2DBD8354662C}" type="pres">
      <dgm:prSet presAssocID="{3396EB73-5CA5-4D8A-B15C-6C59CCEB47BD}" presName="iconBgRect" presStyleLbl="bgShp" presStyleIdx="2" presStyleCnt="4"/>
      <dgm:spPr/>
    </dgm:pt>
    <dgm:pt modelId="{DE6F836F-15DC-4A15-AB42-A42735DA2FE1}" type="pres">
      <dgm:prSet presAssocID="{3396EB73-5CA5-4D8A-B15C-6C59CCEB47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65E89DF6-D2EC-451B-B2F7-67010C7EB0AA}" type="pres">
      <dgm:prSet presAssocID="{3396EB73-5CA5-4D8A-B15C-6C59CCEB47BD}" presName="spaceRect" presStyleCnt="0"/>
      <dgm:spPr/>
    </dgm:pt>
    <dgm:pt modelId="{0ADC893A-CF3D-46F8-9581-F12EC6B0D585}" type="pres">
      <dgm:prSet presAssocID="{3396EB73-5CA5-4D8A-B15C-6C59CCEB47BD}" presName="textRect" presStyleLbl="revTx" presStyleIdx="2" presStyleCnt="4">
        <dgm:presLayoutVars>
          <dgm:chMax val="1"/>
          <dgm:chPref val="1"/>
        </dgm:presLayoutVars>
      </dgm:prSet>
      <dgm:spPr/>
    </dgm:pt>
    <dgm:pt modelId="{343287D8-5D46-432F-A4E1-3CC07A36634D}" type="pres">
      <dgm:prSet presAssocID="{0CF0F078-42F3-476B-8B84-BD56FCFCB7BE}" presName="sibTrans" presStyleCnt="0"/>
      <dgm:spPr/>
    </dgm:pt>
    <dgm:pt modelId="{63A88821-13D5-4F80-B5A4-81AA60E3B492}" type="pres">
      <dgm:prSet presAssocID="{ED4CC02B-4125-4443-9AA1-14C1ACC21544}" presName="compNode" presStyleCnt="0"/>
      <dgm:spPr/>
    </dgm:pt>
    <dgm:pt modelId="{651B88A4-CA7C-4DCD-B2C7-3B2CD659FED3}" type="pres">
      <dgm:prSet presAssocID="{ED4CC02B-4125-4443-9AA1-14C1ACC21544}" presName="iconBgRect" presStyleLbl="bgShp" presStyleIdx="3" presStyleCnt="4"/>
      <dgm:spPr/>
    </dgm:pt>
    <dgm:pt modelId="{6A889476-F533-4CBF-A4AB-CE32C0DCC34D}" type="pres">
      <dgm:prSet presAssocID="{ED4CC02B-4125-4443-9AA1-14C1ACC2154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gh Voltage"/>
        </a:ext>
      </dgm:extLst>
    </dgm:pt>
    <dgm:pt modelId="{80DDB4AC-6C38-4059-9600-289C083083A7}" type="pres">
      <dgm:prSet presAssocID="{ED4CC02B-4125-4443-9AA1-14C1ACC21544}" presName="spaceRect" presStyleCnt="0"/>
      <dgm:spPr/>
    </dgm:pt>
    <dgm:pt modelId="{5D626CA6-A834-4440-8EED-AC3FA98B71B3}" type="pres">
      <dgm:prSet presAssocID="{ED4CC02B-4125-4443-9AA1-14C1ACC21544}" presName="textRect" presStyleLbl="revTx" presStyleIdx="3" presStyleCnt="4">
        <dgm:presLayoutVars>
          <dgm:chMax val="1"/>
          <dgm:chPref val="1"/>
        </dgm:presLayoutVars>
      </dgm:prSet>
      <dgm:spPr/>
    </dgm:pt>
  </dgm:ptLst>
  <dgm:cxnLst>
    <dgm:cxn modelId="{1231E25D-5A3B-4EE3-AA74-A794F38CFB4A}" srcId="{A744E47C-2B77-43B9-A44B-D4F758156468}" destId="{3396EB73-5CA5-4D8A-B15C-6C59CCEB47BD}" srcOrd="2" destOrd="0" parTransId="{6465FEAA-B017-4A87-B77C-A9371EE256C9}" sibTransId="{0CF0F078-42F3-476B-8B84-BD56FCFCB7BE}"/>
    <dgm:cxn modelId="{E9902345-0EB2-4BC0-982B-A41C14948B07}" type="presOf" srcId="{A744E47C-2B77-43B9-A44B-D4F758156468}" destId="{7E2C540F-1B66-42B7-968E-0CD4DDD553E7}" srcOrd="0" destOrd="0" presId="urn:microsoft.com/office/officeart/2018/5/layout/IconCircleLabelList"/>
    <dgm:cxn modelId="{8AF8E167-DF4C-46DF-B8E9-C523B5B9D509}" srcId="{A744E47C-2B77-43B9-A44B-D4F758156468}" destId="{ED4CC02B-4125-4443-9AA1-14C1ACC21544}" srcOrd="3" destOrd="0" parTransId="{F81EA500-A147-486E-B717-0D90F5CFDA48}" sibTransId="{393A8164-EF22-4729-8C9E-C072382C3308}"/>
    <dgm:cxn modelId="{90ADD489-3762-46CB-A996-6AB19F3DE3E2}" srcId="{A744E47C-2B77-43B9-A44B-D4F758156468}" destId="{6CC22D93-1FB0-42C3-B86C-12109A8C22AF}" srcOrd="0" destOrd="0" parTransId="{85135510-3448-4040-BBA5-0B5D37C551C3}" sibTransId="{E5A54ACC-9C48-4EF6-BDCD-7D9FD78030E1}"/>
    <dgm:cxn modelId="{A5A1F895-78E6-4B5A-A4D8-95384E4A941E}" type="presOf" srcId="{1BBF427B-6C64-49C9-BAC9-DE192246E176}" destId="{9AA66810-519A-453E-9381-74584516FC9C}" srcOrd="0" destOrd="0" presId="urn:microsoft.com/office/officeart/2018/5/layout/IconCircleLabelList"/>
    <dgm:cxn modelId="{3381E9AD-5FFC-4AB6-B3BA-4A69725C99BF}" type="presOf" srcId="{3396EB73-5CA5-4D8A-B15C-6C59CCEB47BD}" destId="{0ADC893A-CF3D-46F8-9581-F12EC6B0D585}" srcOrd="0" destOrd="0" presId="urn:microsoft.com/office/officeart/2018/5/layout/IconCircleLabelList"/>
    <dgm:cxn modelId="{8441CABA-5FF4-431B-8272-E2AFE51A008F}" type="presOf" srcId="{6CC22D93-1FB0-42C3-B86C-12109A8C22AF}" destId="{C4059B00-60C0-4259-9F1F-9A3FB0D969BD}" srcOrd="0" destOrd="0" presId="urn:microsoft.com/office/officeart/2018/5/layout/IconCircleLabelList"/>
    <dgm:cxn modelId="{89A4F9BD-79EF-4DE5-8207-225B03A3B117}" type="presOf" srcId="{ED4CC02B-4125-4443-9AA1-14C1ACC21544}" destId="{5D626CA6-A834-4440-8EED-AC3FA98B71B3}" srcOrd="0" destOrd="0" presId="urn:microsoft.com/office/officeart/2018/5/layout/IconCircleLabelList"/>
    <dgm:cxn modelId="{51A768D5-2634-4D19-B1B1-A8899FF1BC95}" srcId="{A744E47C-2B77-43B9-A44B-D4F758156468}" destId="{1BBF427B-6C64-49C9-BAC9-DE192246E176}" srcOrd="1" destOrd="0" parTransId="{6D1FB184-65B8-4E2D-B3A4-A3852159315E}" sibTransId="{D867AF2D-B349-4316-90CA-0B88F21210C8}"/>
    <dgm:cxn modelId="{3F3476EC-0767-439F-9529-1C0F5E9C902B}" type="presParOf" srcId="{7E2C540F-1B66-42B7-968E-0CD4DDD553E7}" destId="{4290E059-80BA-4C69-BB94-89A3BB56F04F}" srcOrd="0" destOrd="0" presId="urn:microsoft.com/office/officeart/2018/5/layout/IconCircleLabelList"/>
    <dgm:cxn modelId="{50B8B675-A6B0-4A75-A3B8-D22A0A8A5AB6}" type="presParOf" srcId="{4290E059-80BA-4C69-BB94-89A3BB56F04F}" destId="{C89C2FE4-8256-4B8B-9D57-3D554388B3C3}" srcOrd="0" destOrd="0" presId="urn:microsoft.com/office/officeart/2018/5/layout/IconCircleLabelList"/>
    <dgm:cxn modelId="{C0945B07-6252-49FA-93AF-2884C57544CD}" type="presParOf" srcId="{4290E059-80BA-4C69-BB94-89A3BB56F04F}" destId="{6CF1D7D1-A5BD-4B28-B4F0-E6CE420AC088}" srcOrd="1" destOrd="0" presId="urn:microsoft.com/office/officeart/2018/5/layout/IconCircleLabelList"/>
    <dgm:cxn modelId="{C48BF902-1DB6-4523-B4A6-16247108FF98}" type="presParOf" srcId="{4290E059-80BA-4C69-BB94-89A3BB56F04F}" destId="{37FB6293-B65C-41A8-85C1-5D5DDDAA73FF}" srcOrd="2" destOrd="0" presId="urn:microsoft.com/office/officeart/2018/5/layout/IconCircleLabelList"/>
    <dgm:cxn modelId="{5B1B222C-4085-4BF7-B895-2F7847B3C5CD}" type="presParOf" srcId="{4290E059-80BA-4C69-BB94-89A3BB56F04F}" destId="{C4059B00-60C0-4259-9F1F-9A3FB0D969BD}" srcOrd="3" destOrd="0" presId="urn:microsoft.com/office/officeart/2018/5/layout/IconCircleLabelList"/>
    <dgm:cxn modelId="{531ABA0A-E869-4C86-A137-9C9AAAD53E7F}" type="presParOf" srcId="{7E2C540F-1B66-42B7-968E-0CD4DDD553E7}" destId="{926B6A2E-1442-4618-A5CD-E73ACF725453}" srcOrd="1" destOrd="0" presId="urn:microsoft.com/office/officeart/2018/5/layout/IconCircleLabelList"/>
    <dgm:cxn modelId="{B0478A5C-C802-49AE-ACEA-89F942D49840}" type="presParOf" srcId="{7E2C540F-1B66-42B7-968E-0CD4DDD553E7}" destId="{BBB074B6-BEE6-41C5-93EC-7F4C8C001F9E}" srcOrd="2" destOrd="0" presId="urn:microsoft.com/office/officeart/2018/5/layout/IconCircleLabelList"/>
    <dgm:cxn modelId="{8A4627D6-4576-44AC-8B4D-93BD3F44CC90}" type="presParOf" srcId="{BBB074B6-BEE6-41C5-93EC-7F4C8C001F9E}" destId="{1842109F-80D0-4A16-9166-62D443017A92}" srcOrd="0" destOrd="0" presId="urn:microsoft.com/office/officeart/2018/5/layout/IconCircleLabelList"/>
    <dgm:cxn modelId="{6EFE2B6A-4E18-4E9C-8DC5-C3331A4F68DB}" type="presParOf" srcId="{BBB074B6-BEE6-41C5-93EC-7F4C8C001F9E}" destId="{877673F3-CE96-4CA4-ADB0-41E1226F2927}" srcOrd="1" destOrd="0" presId="urn:microsoft.com/office/officeart/2018/5/layout/IconCircleLabelList"/>
    <dgm:cxn modelId="{11F51707-01B8-44D5-A3AE-151107EA19D6}" type="presParOf" srcId="{BBB074B6-BEE6-41C5-93EC-7F4C8C001F9E}" destId="{E78370F0-DDEE-490E-9550-8E05F0844D15}" srcOrd="2" destOrd="0" presId="urn:microsoft.com/office/officeart/2018/5/layout/IconCircleLabelList"/>
    <dgm:cxn modelId="{FBD549CA-DC1F-4719-B98E-6E66607B4580}" type="presParOf" srcId="{BBB074B6-BEE6-41C5-93EC-7F4C8C001F9E}" destId="{9AA66810-519A-453E-9381-74584516FC9C}" srcOrd="3" destOrd="0" presId="urn:microsoft.com/office/officeart/2018/5/layout/IconCircleLabelList"/>
    <dgm:cxn modelId="{3AFF9FDD-1D06-4A18-A37F-10B95726CE42}" type="presParOf" srcId="{7E2C540F-1B66-42B7-968E-0CD4DDD553E7}" destId="{83275B01-EEC4-4380-9D6E-B73E955CD580}" srcOrd="3" destOrd="0" presId="urn:microsoft.com/office/officeart/2018/5/layout/IconCircleLabelList"/>
    <dgm:cxn modelId="{598A7C59-88F1-4ED2-BEEE-EBCE3707DA5F}" type="presParOf" srcId="{7E2C540F-1B66-42B7-968E-0CD4DDD553E7}" destId="{4B067339-E657-4061-9E8B-C1153877F9D9}" srcOrd="4" destOrd="0" presId="urn:microsoft.com/office/officeart/2018/5/layout/IconCircleLabelList"/>
    <dgm:cxn modelId="{57F36D8E-7486-4345-A319-2E82C9893261}" type="presParOf" srcId="{4B067339-E657-4061-9E8B-C1153877F9D9}" destId="{994A5D02-FE2F-4C4F-815F-2DBD8354662C}" srcOrd="0" destOrd="0" presId="urn:microsoft.com/office/officeart/2018/5/layout/IconCircleLabelList"/>
    <dgm:cxn modelId="{09DD1D30-0225-4AEE-8E54-01FD4C19489C}" type="presParOf" srcId="{4B067339-E657-4061-9E8B-C1153877F9D9}" destId="{DE6F836F-15DC-4A15-AB42-A42735DA2FE1}" srcOrd="1" destOrd="0" presId="urn:microsoft.com/office/officeart/2018/5/layout/IconCircleLabelList"/>
    <dgm:cxn modelId="{6924FD50-0299-4A9F-B78D-CDEFDA45E4C9}" type="presParOf" srcId="{4B067339-E657-4061-9E8B-C1153877F9D9}" destId="{65E89DF6-D2EC-451B-B2F7-67010C7EB0AA}" srcOrd="2" destOrd="0" presId="urn:microsoft.com/office/officeart/2018/5/layout/IconCircleLabelList"/>
    <dgm:cxn modelId="{EFC88392-3982-4ECC-914E-236B49716E54}" type="presParOf" srcId="{4B067339-E657-4061-9E8B-C1153877F9D9}" destId="{0ADC893A-CF3D-46F8-9581-F12EC6B0D585}" srcOrd="3" destOrd="0" presId="urn:microsoft.com/office/officeart/2018/5/layout/IconCircleLabelList"/>
    <dgm:cxn modelId="{42AD3BFD-AFC0-49A9-9753-B7F6E138C87E}" type="presParOf" srcId="{7E2C540F-1B66-42B7-968E-0CD4DDD553E7}" destId="{343287D8-5D46-432F-A4E1-3CC07A36634D}" srcOrd="5" destOrd="0" presId="urn:microsoft.com/office/officeart/2018/5/layout/IconCircleLabelList"/>
    <dgm:cxn modelId="{64E8E3F4-85BE-41DF-ACD0-BB83FE14181F}" type="presParOf" srcId="{7E2C540F-1B66-42B7-968E-0CD4DDD553E7}" destId="{63A88821-13D5-4F80-B5A4-81AA60E3B492}" srcOrd="6" destOrd="0" presId="urn:microsoft.com/office/officeart/2018/5/layout/IconCircleLabelList"/>
    <dgm:cxn modelId="{9B2E4EA5-54CE-452A-A2D4-DA52A3C2F675}" type="presParOf" srcId="{63A88821-13D5-4F80-B5A4-81AA60E3B492}" destId="{651B88A4-CA7C-4DCD-B2C7-3B2CD659FED3}" srcOrd="0" destOrd="0" presId="urn:microsoft.com/office/officeart/2018/5/layout/IconCircleLabelList"/>
    <dgm:cxn modelId="{B599B049-9209-4E3F-A055-7520DA27AF78}" type="presParOf" srcId="{63A88821-13D5-4F80-B5A4-81AA60E3B492}" destId="{6A889476-F533-4CBF-A4AB-CE32C0DCC34D}" srcOrd="1" destOrd="0" presId="urn:microsoft.com/office/officeart/2018/5/layout/IconCircleLabelList"/>
    <dgm:cxn modelId="{19EAA875-BCD8-4E7A-AABF-61F58DF72DA5}" type="presParOf" srcId="{63A88821-13D5-4F80-B5A4-81AA60E3B492}" destId="{80DDB4AC-6C38-4059-9600-289C083083A7}" srcOrd="2" destOrd="0" presId="urn:microsoft.com/office/officeart/2018/5/layout/IconCircleLabelList"/>
    <dgm:cxn modelId="{F34D155C-48C3-4638-82FA-08C827924706}" type="presParOf" srcId="{63A88821-13D5-4F80-B5A4-81AA60E3B492}" destId="{5D626CA6-A834-4440-8EED-AC3FA98B71B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A46CF5-380C-496C-AC83-178103DFE85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55270D3-64D6-4AF5-9E26-FD5FC21E707A}">
      <dgm:prSet/>
      <dgm:spPr/>
      <dgm:t>
        <a:bodyPr/>
        <a:lstStyle/>
        <a:p>
          <a:r>
            <a:rPr lang="en-US"/>
            <a:t>1. War and Armed Conflict (Drones) </a:t>
          </a:r>
        </a:p>
      </dgm:t>
    </dgm:pt>
    <dgm:pt modelId="{53B778ED-94E5-4372-A226-3FA7D7DAA3F2}" type="parTrans" cxnId="{2D4B6354-1813-4E4A-88DB-B7D2C89193A5}">
      <dgm:prSet/>
      <dgm:spPr/>
      <dgm:t>
        <a:bodyPr/>
        <a:lstStyle/>
        <a:p>
          <a:endParaRPr lang="en-US"/>
        </a:p>
      </dgm:t>
    </dgm:pt>
    <dgm:pt modelId="{04B1E656-E930-4170-B84F-6A9E892B93DE}" type="sibTrans" cxnId="{2D4B6354-1813-4E4A-88DB-B7D2C89193A5}">
      <dgm:prSet/>
      <dgm:spPr/>
      <dgm:t>
        <a:bodyPr/>
        <a:lstStyle/>
        <a:p>
          <a:endParaRPr lang="en-US"/>
        </a:p>
      </dgm:t>
    </dgm:pt>
    <dgm:pt modelId="{F978D4F3-C00D-4ABE-96AD-957A3A964F19}">
      <dgm:prSet/>
      <dgm:spPr/>
      <dgm:t>
        <a:bodyPr/>
        <a:lstStyle/>
        <a:p>
          <a:r>
            <a:rPr lang="en-US"/>
            <a:t>2. Power Holders </a:t>
          </a:r>
        </a:p>
      </dgm:t>
    </dgm:pt>
    <dgm:pt modelId="{1A6E8902-2891-4C32-969F-CC5038A5495E}" type="parTrans" cxnId="{E6C4D170-BB4C-402C-8FB4-2366DE03C621}">
      <dgm:prSet/>
      <dgm:spPr/>
      <dgm:t>
        <a:bodyPr/>
        <a:lstStyle/>
        <a:p>
          <a:endParaRPr lang="en-US"/>
        </a:p>
      </dgm:t>
    </dgm:pt>
    <dgm:pt modelId="{86CF6F56-BB26-4389-9E4A-4755601A97EC}" type="sibTrans" cxnId="{E6C4D170-BB4C-402C-8FB4-2366DE03C621}">
      <dgm:prSet/>
      <dgm:spPr/>
      <dgm:t>
        <a:bodyPr/>
        <a:lstStyle/>
        <a:p>
          <a:endParaRPr lang="en-US"/>
        </a:p>
      </dgm:t>
    </dgm:pt>
    <dgm:pt modelId="{F48B80CC-AA41-4325-9635-8B717C7214C6}">
      <dgm:prSet/>
      <dgm:spPr/>
      <dgm:t>
        <a:bodyPr/>
        <a:lstStyle/>
        <a:p>
          <a:r>
            <a:rPr lang="en-US"/>
            <a:t>3. Determinants of health </a:t>
          </a:r>
        </a:p>
      </dgm:t>
    </dgm:pt>
    <dgm:pt modelId="{33A7C557-9865-46AD-8D32-A49922F3EF76}" type="parTrans" cxnId="{29B34260-8477-4C55-969D-65FA4F4367C2}">
      <dgm:prSet/>
      <dgm:spPr/>
      <dgm:t>
        <a:bodyPr/>
        <a:lstStyle/>
        <a:p>
          <a:endParaRPr lang="en-US"/>
        </a:p>
      </dgm:t>
    </dgm:pt>
    <dgm:pt modelId="{FA5385D9-A2E0-4AA2-9E58-9A7E455F250A}" type="sibTrans" cxnId="{29B34260-8477-4C55-969D-65FA4F4367C2}">
      <dgm:prSet/>
      <dgm:spPr/>
      <dgm:t>
        <a:bodyPr/>
        <a:lstStyle/>
        <a:p>
          <a:endParaRPr lang="en-US"/>
        </a:p>
      </dgm:t>
    </dgm:pt>
    <dgm:pt modelId="{CDCACD3A-3E90-42D5-B129-F03B4A52D9BA}">
      <dgm:prSet/>
      <dgm:spPr/>
      <dgm:t>
        <a:bodyPr/>
        <a:lstStyle/>
        <a:p>
          <a:r>
            <a:rPr lang="en-US"/>
            <a:t>4. Environmental Issues </a:t>
          </a:r>
        </a:p>
      </dgm:t>
    </dgm:pt>
    <dgm:pt modelId="{BC9EE354-1F1A-4933-BD11-D8EB621695DB}" type="parTrans" cxnId="{B1F0E96F-CFC5-473E-A16E-5265EB8953C0}">
      <dgm:prSet/>
      <dgm:spPr/>
      <dgm:t>
        <a:bodyPr/>
        <a:lstStyle/>
        <a:p>
          <a:endParaRPr lang="en-US"/>
        </a:p>
      </dgm:t>
    </dgm:pt>
    <dgm:pt modelId="{81BEFCB5-8F79-443B-801B-B8296D9A487F}" type="sibTrans" cxnId="{B1F0E96F-CFC5-473E-A16E-5265EB8953C0}">
      <dgm:prSet/>
      <dgm:spPr/>
      <dgm:t>
        <a:bodyPr/>
        <a:lstStyle/>
        <a:p>
          <a:endParaRPr lang="en-US"/>
        </a:p>
      </dgm:t>
    </dgm:pt>
    <dgm:pt modelId="{B86B979B-57B4-4C2F-B67C-5A2CEA061C01}">
      <dgm:prSet/>
      <dgm:spPr/>
      <dgm:t>
        <a:bodyPr/>
        <a:lstStyle/>
        <a:p>
          <a:r>
            <a:rPr lang="en-US"/>
            <a:t>5. Human rights and health (UN, WHO, IRC) </a:t>
          </a:r>
        </a:p>
      </dgm:t>
    </dgm:pt>
    <dgm:pt modelId="{0430A1D3-0424-4AA5-89D0-6AE2618F5AE9}" type="parTrans" cxnId="{730E500B-A568-42A6-9A86-848E8E2D92AF}">
      <dgm:prSet/>
      <dgm:spPr/>
      <dgm:t>
        <a:bodyPr/>
        <a:lstStyle/>
        <a:p>
          <a:endParaRPr lang="en-US"/>
        </a:p>
      </dgm:t>
    </dgm:pt>
    <dgm:pt modelId="{A92AAB68-86A5-467F-A00E-F940D3858E01}" type="sibTrans" cxnId="{730E500B-A568-42A6-9A86-848E8E2D92AF}">
      <dgm:prSet/>
      <dgm:spPr/>
      <dgm:t>
        <a:bodyPr/>
        <a:lstStyle/>
        <a:p>
          <a:endParaRPr lang="en-US"/>
        </a:p>
      </dgm:t>
    </dgm:pt>
    <dgm:pt modelId="{2F784FBC-9458-4222-876D-B1544E2E28AD}">
      <dgm:prSet/>
      <dgm:spPr/>
      <dgm:t>
        <a:bodyPr/>
        <a:lstStyle/>
        <a:p>
          <a:r>
            <a:rPr lang="en-US"/>
            <a:t>6. Population Health</a:t>
          </a:r>
        </a:p>
      </dgm:t>
    </dgm:pt>
    <dgm:pt modelId="{46573504-5F61-48FD-AB44-59C70CB5F53C}" type="parTrans" cxnId="{13CA6C0D-3562-43A3-B191-B2EFC92E65E8}">
      <dgm:prSet/>
      <dgm:spPr/>
      <dgm:t>
        <a:bodyPr/>
        <a:lstStyle/>
        <a:p>
          <a:endParaRPr lang="en-US"/>
        </a:p>
      </dgm:t>
    </dgm:pt>
    <dgm:pt modelId="{CA2436CA-0F32-4181-B70D-36E65BDE1445}" type="sibTrans" cxnId="{13CA6C0D-3562-43A3-B191-B2EFC92E65E8}">
      <dgm:prSet/>
      <dgm:spPr/>
      <dgm:t>
        <a:bodyPr/>
        <a:lstStyle/>
        <a:p>
          <a:endParaRPr lang="en-US"/>
        </a:p>
      </dgm:t>
    </dgm:pt>
    <dgm:pt modelId="{90EB51A0-252A-42F5-A7AE-C746052AEE71}" type="pres">
      <dgm:prSet presAssocID="{AFA46CF5-380C-496C-AC83-178103DFE857}" presName="linear" presStyleCnt="0">
        <dgm:presLayoutVars>
          <dgm:animLvl val="lvl"/>
          <dgm:resizeHandles val="exact"/>
        </dgm:presLayoutVars>
      </dgm:prSet>
      <dgm:spPr/>
    </dgm:pt>
    <dgm:pt modelId="{99E3ED29-72F8-4CA2-9B92-D5B7B567EA0C}" type="pres">
      <dgm:prSet presAssocID="{F55270D3-64D6-4AF5-9E26-FD5FC21E707A}" presName="parentText" presStyleLbl="node1" presStyleIdx="0" presStyleCnt="6">
        <dgm:presLayoutVars>
          <dgm:chMax val="0"/>
          <dgm:bulletEnabled val="1"/>
        </dgm:presLayoutVars>
      </dgm:prSet>
      <dgm:spPr/>
    </dgm:pt>
    <dgm:pt modelId="{7DC1F147-B656-48C8-9DC8-41BFB7D4DF4A}" type="pres">
      <dgm:prSet presAssocID="{04B1E656-E930-4170-B84F-6A9E892B93DE}" presName="spacer" presStyleCnt="0"/>
      <dgm:spPr/>
    </dgm:pt>
    <dgm:pt modelId="{4591EB84-B723-431A-94AD-90E19E64574F}" type="pres">
      <dgm:prSet presAssocID="{F978D4F3-C00D-4ABE-96AD-957A3A964F19}" presName="parentText" presStyleLbl="node1" presStyleIdx="1" presStyleCnt="6">
        <dgm:presLayoutVars>
          <dgm:chMax val="0"/>
          <dgm:bulletEnabled val="1"/>
        </dgm:presLayoutVars>
      </dgm:prSet>
      <dgm:spPr/>
    </dgm:pt>
    <dgm:pt modelId="{3BBD9DBF-529A-4461-BD8E-BB68328C9A6A}" type="pres">
      <dgm:prSet presAssocID="{86CF6F56-BB26-4389-9E4A-4755601A97EC}" presName="spacer" presStyleCnt="0"/>
      <dgm:spPr/>
    </dgm:pt>
    <dgm:pt modelId="{361DB9A7-7845-489B-B1F8-EC17865E58BA}" type="pres">
      <dgm:prSet presAssocID="{F48B80CC-AA41-4325-9635-8B717C7214C6}" presName="parentText" presStyleLbl="node1" presStyleIdx="2" presStyleCnt="6">
        <dgm:presLayoutVars>
          <dgm:chMax val="0"/>
          <dgm:bulletEnabled val="1"/>
        </dgm:presLayoutVars>
      </dgm:prSet>
      <dgm:spPr/>
    </dgm:pt>
    <dgm:pt modelId="{A6FF3AB1-2A59-4F05-9323-2A94AC9B6973}" type="pres">
      <dgm:prSet presAssocID="{FA5385D9-A2E0-4AA2-9E58-9A7E455F250A}" presName="spacer" presStyleCnt="0"/>
      <dgm:spPr/>
    </dgm:pt>
    <dgm:pt modelId="{4BAD1E0D-C941-4B65-9C71-E49E9C1DF02A}" type="pres">
      <dgm:prSet presAssocID="{CDCACD3A-3E90-42D5-B129-F03B4A52D9BA}" presName="parentText" presStyleLbl="node1" presStyleIdx="3" presStyleCnt="6">
        <dgm:presLayoutVars>
          <dgm:chMax val="0"/>
          <dgm:bulletEnabled val="1"/>
        </dgm:presLayoutVars>
      </dgm:prSet>
      <dgm:spPr/>
    </dgm:pt>
    <dgm:pt modelId="{BC7F7BAF-695E-4F1E-9AC4-CB9FA44C5E7D}" type="pres">
      <dgm:prSet presAssocID="{81BEFCB5-8F79-443B-801B-B8296D9A487F}" presName="spacer" presStyleCnt="0"/>
      <dgm:spPr/>
    </dgm:pt>
    <dgm:pt modelId="{172DEB0E-735A-46FB-B92D-5A8B70680EEC}" type="pres">
      <dgm:prSet presAssocID="{B86B979B-57B4-4C2F-B67C-5A2CEA061C01}" presName="parentText" presStyleLbl="node1" presStyleIdx="4" presStyleCnt="6">
        <dgm:presLayoutVars>
          <dgm:chMax val="0"/>
          <dgm:bulletEnabled val="1"/>
        </dgm:presLayoutVars>
      </dgm:prSet>
      <dgm:spPr/>
    </dgm:pt>
    <dgm:pt modelId="{09C63C87-9EF7-4CB3-AD52-7948BDC3D98C}" type="pres">
      <dgm:prSet presAssocID="{A92AAB68-86A5-467F-A00E-F940D3858E01}" presName="spacer" presStyleCnt="0"/>
      <dgm:spPr/>
    </dgm:pt>
    <dgm:pt modelId="{AED2E3DD-88FB-4506-BCD5-DD054052FC5D}" type="pres">
      <dgm:prSet presAssocID="{2F784FBC-9458-4222-876D-B1544E2E28AD}" presName="parentText" presStyleLbl="node1" presStyleIdx="5" presStyleCnt="6">
        <dgm:presLayoutVars>
          <dgm:chMax val="0"/>
          <dgm:bulletEnabled val="1"/>
        </dgm:presLayoutVars>
      </dgm:prSet>
      <dgm:spPr/>
    </dgm:pt>
  </dgm:ptLst>
  <dgm:cxnLst>
    <dgm:cxn modelId="{730E500B-A568-42A6-9A86-848E8E2D92AF}" srcId="{AFA46CF5-380C-496C-AC83-178103DFE857}" destId="{B86B979B-57B4-4C2F-B67C-5A2CEA061C01}" srcOrd="4" destOrd="0" parTransId="{0430A1D3-0424-4AA5-89D0-6AE2618F5AE9}" sibTransId="{A92AAB68-86A5-467F-A00E-F940D3858E01}"/>
    <dgm:cxn modelId="{13CA6C0D-3562-43A3-B191-B2EFC92E65E8}" srcId="{AFA46CF5-380C-496C-AC83-178103DFE857}" destId="{2F784FBC-9458-4222-876D-B1544E2E28AD}" srcOrd="5" destOrd="0" parTransId="{46573504-5F61-48FD-AB44-59C70CB5F53C}" sibTransId="{CA2436CA-0F32-4181-B70D-36E65BDE1445}"/>
    <dgm:cxn modelId="{E165B521-DFF8-4F62-9C75-7DF20F77FA33}" type="presOf" srcId="{F978D4F3-C00D-4ABE-96AD-957A3A964F19}" destId="{4591EB84-B723-431A-94AD-90E19E64574F}" srcOrd="0" destOrd="0" presId="urn:microsoft.com/office/officeart/2005/8/layout/vList2"/>
    <dgm:cxn modelId="{5CA6F627-7B65-459F-9CE9-CF33DB0868E8}" type="presOf" srcId="{AFA46CF5-380C-496C-AC83-178103DFE857}" destId="{90EB51A0-252A-42F5-A7AE-C746052AEE71}" srcOrd="0" destOrd="0" presId="urn:microsoft.com/office/officeart/2005/8/layout/vList2"/>
    <dgm:cxn modelId="{2A4F9E3F-8114-4DDF-AA6F-6C0DD024C92F}" type="presOf" srcId="{F48B80CC-AA41-4325-9635-8B717C7214C6}" destId="{361DB9A7-7845-489B-B1F8-EC17865E58BA}" srcOrd="0" destOrd="0" presId="urn:microsoft.com/office/officeart/2005/8/layout/vList2"/>
    <dgm:cxn modelId="{29B34260-8477-4C55-969D-65FA4F4367C2}" srcId="{AFA46CF5-380C-496C-AC83-178103DFE857}" destId="{F48B80CC-AA41-4325-9635-8B717C7214C6}" srcOrd="2" destOrd="0" parTransId="{33A7C557-9865-46AD-8D32-A49922F3EF76}" sibTransId="{FA5385D9-A2E0-4AA2-9E58-9A7E455F250A}"/>
    <dgm:cxn modelId="{665EF148-7F46-4769-BC66-99B7C62CE9A9}" type="presOf" srcId="{CDCACD3A-3E90-42D5-B129-F03B4A52D9BA}" destId="{4BAD1E0D-C941-4B65-9C71-E49E9C1DF02A}" srcOrd="0" destOrd="0" presId="urn:microsoft.com/office/officeart/2005/8/layout/vList2"/>
    <dgm:cxn modelId="{B1F0E96F-CFC5-473E-A16E-5265EB8953C0}" srcId="{AFA46CF5-380C-496C-AC83-178103DFE857}" destId="{CDCACD3A-3E90-42D5-B129-F03B4A52D9BA}" srcOrd="3" destOrd="0" parTransId="{BC9EE354-1F1A-4933-BD11-D8EB621695DB}" sibTransId="{81BEFCB5-8F79-443B-801B-B8296D9A487F}"/>
    <dgm:cxn modelId="{E6C4D170-BB4C-402C-8FB4-2366DE03C621}" srcId="{AFA46CF5-380C-496C-AC83-178103DFE857}" destId="{F978D4F3-C00D-4ABE-96AD-957A3A964F19}" srcOrd="1" destOrd="0" parTransId="{1A6E8902-2891-4C32-969F-CC5038A5495E}" sibTransId="{86CF6F56-BB26-4389-9E4A-4755601A97EC}"/>
    <dgm:cxn modelId="{23AEDB70-9D56-4AD4-93EC-30D1F193EC92}" type="presOf" srcId="{B86B979B-57B4-4C2F-B67C-5A2CEA061C01}" destId="{172DEB0E-735A-46FB-B92D-5A8B70680EEC}" srcOrd="0" destOrd="0" presId="urn:microsoft.com/office/officeart/2005/8/layout/vList2"/>
    <dgm:cxn modelId="{2D4B6354-1813-4E4A-88DB-B7D2C89193A5}" srcId="{AFA46CF5-380C-496C-AC83-178103DFE857}" destId="{F55270D3-64D6-4AF5-9E26-FD5FC21E707A}" srcOrd="0" destOrd="0" parTransId="{53B778ED-94E5-4372-A226-3FA7D7DAA3F2}" sibTransId="{04B1E656-E930-4170-B84F-6A9E892B93DE}"/>
    <dgm:cxn modelId="{7AC8D1D6-DF39-4F84-9ED3-84F128A8AD84}" type="presOf" srcId="{F55270D3-64D6-4AF5-9E26-FD5FC21E707A}" destId="{99E3ED29-72F8-4CA2-9B92-D5B7B567EA0C}" srcOrd="0" destOrd="0" presId="urn:microsoft.com/office/officeart/2005/8/layout/vList2"/>
    <dgm:cxn modelId="{E85BC0E4-09B4-4FDB-9FA1-5AE1862E7589}" type="presOf" srcId="{2F784FBC-9458-4222-876D-B1544E2E28AD}" destId="{AED2E3DD-88FB-4506-BCD5-DD054052FC5D}" srcOrd="0" destOrd="0" presId="urn:microsoft.com/office/officeart/2005/8/layout/vList2"/>
    <dgm:cxn modelId="{D58CFD07-60A0-421A-94B0-656151D9CACE}" type="presParOf" srcId="{90EB51A0-252A-42F5-A7AE-C746052AEE71}" destId="{99E3ED29-72F8-4CA2-9B92-D5B7B567EA0C}" srcOrd="0" destOrd="0" presId="urn:microsoft.com/office/officeart/2005/8/layout/vList2"/>
    <dgm:cxn modelId="{716DE002-8094-477D-9FE1-16D58EE3BC55}" type="presParOf" srcId="{90EB51A0-252A-42F5-A7AE-C746052AEE71}" destId="{7DC1F147-B656-48C8-9DC8-41BFB7D4DF4A}" srcOrd="1" destOrd="0" presId="urn:microsoft.com/office/officeart/2005/8/layout/vList2"/>
    <dgm:cxn modelId="{FAFD37A9-4BE4-456A-9623-E8378D6A37B0}" type="presParOf" srcId="{90EB51A0-252A-42F5-A7AE-C746052AEE71}" destId="{4591EB84-B723-431A-94AD-90E19E64574F}" srcOrd="2" destOrd="0" presId="urn:microsoft.com/office/officeart/2005/8/layout/vList2"/>
    <dgm:cxn modelId="{D8FF74C2-3F28-4884-B15F-30E44AA18E77}" type="presParOf" srcId="{90EB51A0-252A-42F5-A7AE-C746052AEE71}" destId="{3BBD9DBF-529A-4461-BD8E-BB68328C9A6A}" srcOrd="3" destOrd="0" presId="urn:microsoft.com/office/officeart/2005/8/layout/vList2"/>
    <dgm:cxn modelId="{32310599-9A89-4127-BABC-D3780A5B501B}" type="presParOf" srcId="{90EB51A0-252A-42F5-A7AE-C746052AEE71}" destId="{361DB9A7-7845-489B-B1F8-EC17865E58BA}" srcOrd="4" destOrd="0" presId="urn:microsoft.com/office/officeart/2005/8/layout/vList2"/>
    <dgm:cxn modelId="{C8395906-169E-4DFB-ADDA-A8888DBAF68B}" type="presParOf" srcId="{90EB51A0-252A-42F5-A7AE-C746052AEE71}" destId="{A6FF3AB1-2A59-4F05-9323-2A94AC9B6973}" srcOrd="5" destOrd="0" presId="urn:microsoft.com/office/officeart/2005/8/layout/vList2"/>
    <dgm:cxn modelId="{9B3B23C5-883C-4120-BF2C-3DCF3BEE96CD}" type="presParOf" srcId="{90EB51A0-252A-42F5-A7AE-C746052AEE71}" destId="{4BAD1E0D-C941-4B65-9C71-E49E9C1DF02A}" srcOrd="6" destOrd="0" presId="urn:microsoft.com/office/officeart/2005/8/layout/vList2"/>
    <dgm:cxn modelId="{C4D7838B-0CBF-40D3-9826-8C2837FF8C5F}" type="presParOf" srcId="{90EB51A0-252A-42F5-A7AE-C746052AEE71}" destId="{BC7F7BAF-695E-4F1E-9AC4-CB9FA44C5E7D}" srcOrd="7" destOrd="0" presId="urn:microsoft.com/office/officeart/2005/8/layout/vList2"/>
    <dgm:cxn modelId="{30093AE7-3E33-4494-9428-A0ADD2AE2262}" type="presParOf" srcId="{90EB51A0-252A-42F5-A7AE-C746052AEE71}" destId="{172DEB0E-735A-46FB-B92D-5A8B70680EEC}" srcOrd="8" destOrd="0" presId="urn:microsoft.com/office/officeart/2005/8/layout/vList2"/>
    <dgm:cxn modelId="{D08219C8-5D76-408D-9068-AE6325B1F29F}" type="presParOf" srcId="{90EB51A0-252A-42F5-A7AE-C746052AEE71}" destId="{09C63C87-9EF7-4CB3-AD52-7948BDC3D98C}" srcOrd="9" destOrd="0" presId="urn:microsoft.com/office/officeart/2005/8/layout/vList2"/>
    <dgm:cxn modelId="{D7DBC803-58B5-4023-8B3A-5A8AEA5D9BFA}" type="presParOf" srcId="{90EB51A0-252A-42F5-A7AE-C746052AEE71}" destId="{AED2E3DD-88FB-4506-BCD5-DD054052FC5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B82AA-2B7C-41B6-AC5D-0DC2BB7635E1}">
      <dsp:nvSpPr>
        <dsp:cNvPr id="0" name=""/>
        <dsp:cNvSpPr/>
      </dsp:nvSpPr>
      <dsp:spPr>
        <a:xfrm>
          <a:off x="0" y="1520654"/>
          <a:ext cx="10239468" cy="0"/>
        </a:xfrm>
        <a:prstGeom prst="line">
          <a:avLst/>
        </a:prstGeom>
        <a:solidFill>
          <a:schemeClr val="dk2">
            <a:alpha val="90000"/>
            <a:hueOff val="0"/>
            <a:satOff val="0"/>
            <a:lumOff val="0"/>
            <a:alphaOff val="0"/>
          </a:schemeClr>
        </a:solidFill>
        <a:ln w="12050" cap="rnd" cmpd="sng" algn="ctr">
          <a:solidFill>
            <a:schemeClr val="dk2">
              <a:hueOff val="0"/>
              <a:satOff val="0"/>
              <a:lumOff val="0"/>
              <a:alphaOff val="0"/>
            </a:schemeClr>
          </a:solidFill>
          <a:prstDash val="solid"/>
          <a:tailEnd type="arrow" w="med" len="med"/>
        </a:ln>
        <a:effectLst/>
      </dsp:spPr>
      <dsp:style>
        <a:lnRef idx="1">
          <a:scrgbClr r="0" g="0" b="0"/>
        </a:lnRef>
        <a:fillRef idx="1">
          <a:scrgbClr r="0" g="0" b="0"/>
        </a:fillRef>
        <a:effectRef idx="0">
          <a:scrgbClr r="0" g="0" b="0"/>
        </a:effectRef>
        <a:fontRef idx="minor"/>
      </dsp:style>
    </dsp:sp>
    <dsp:sp modelId="{41E76288-1CFE-42AD-9B4E-FC70DE0B1ACA}">
      <dsp:nvSpPr>
        <dsp:cNvPr id="0" name=""/>
        <dsp:cNvSpPr/>
      </dsp:nvSpPr>
      <dsp:spPr>
        <a:xfrm>
          <a:off x="323587" y="737213"/>
          <a:ext cx="4250877" cy="783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CA" sz="1500" kern="1200" dirty="0"/>
            <a:t>Long time president Omar al-Bashir (in office since 1993) removed from office after nationwide protests.</a:t>
          </a:r>
        </a:p>
      </dsp:txBody>
      <dsp:txXfrm>
        <a:off x="323587" y="737213"/>
        <a:ext cx="4250877" cy="783441"/>
      </dsp:txXfrm>
    </dsp:sp>
    <dsp:sp modelId="{B05017B6-E153-4161-8B33-B8ACB477D0D1}">
      <dsp:nvSpPr>
        <dsp:cNvPr id="0" name=""/>
        <dsp:cNvSpPr/>
      </dsp:nvSpPr>
      <dsp:spPr>
        <a:xfrm>
          <a:off x="323587" y="328461"/>
          <a:ext cx="4250877" cy="408751"/>
        </a:xfrm>
        <a:prstGeom prst="rect">
          <a:avLst/>
        </a:prstGeom>
        <a:gradFill rotWithShape="0">
          <a:gsLst>
            <a:gs pos="0">
              <a:schemeClr val="accent1">
                <a:alpha val="0"/>
                <a:hueOff val="0"/>
                <a:satOff val="0"/>
                <a:lumOff val="0"/>
                <a:alphaOff val="0"/>
                <a:tint val="96000"/>
                <a:lumMod val="104000"/>
              </a:schemeClr>
            </a:gs>
            <a:gs pos="100000">
              <a:schemeClr val="accent1">
                <a:alpha val="0"/>
                <a:hueOff val="0"/>
                <a:satOff val="0"/>
                <a:lumOff val="0"/>
                <a:alphaOff val="0"/>
                <a:shade val="90000"/>
                <a:lumMod val="90000"/>
              </a:schemeClr>
            </a:gs>
          </a:gsLst>
          <a:lin ang="5400000" scaled="0"/>
        </a:gradFill>
        <a:ln w="9525" cap="rnd" cmpd="sng" algn="ctr">
          <a:solidFill>
            <a:schemeClr val="accent1">
              <a:alpha val="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CA" sz="2000" kern="1200" dirty="0"/>
            <a:t>April 2019</a:t>
          </a:r>
        </a:p>
      </dsp:txBody>
      <dsp:txXfrm>
        <a:off x="323587" y="328461"/>
        <a:ext cx="4250877" cy="408751"/>
      </dsp:txXfrm>
    </dsp:sp>
    <dsp:sp modelId="{4FCCA4F3-B079-4F27-97CF-AA836CACCE9F}">
      <dsp:nvSpPr>
        <dsp:cNvPr id="0" name=""/>
        <dsp:cNvSpPr/>
      </dsp:nvSpPr>
      <dsp:spPr>
        <a:xfrm>
          <a:off x="165439" y="304130"/>
          <a:ext cx="0" cy="1216523"/>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9D0909-BE19-4ECD-B1F6-B230B165C74C}">
      <dsp:nvSpPr>
        <dsp:cNvPr id="0" name=""/>
        <dsp:cNvSpPr/>
      </dsp:nvSpPr>
      <dsp:spPr>
        <a:xfrm>
          <a:off x="128505" y="1484280"/>
          <a:ext cx="72748" cy="72748"/>
        </a:xfrm>
        <a:prstGeom prst="ellipse">
          <a:avLst/>
        </a:prstGeom>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E699456-96A4-40EC-A07B-4E64B552C81F}">
      <dsp:nvSpPr>
        <dsp:cNvPr id="0" name=""/>
        <dsp:cNvSpPr/>
      </dsp:nvSpPr>
      <dsp:spPr>
        <a:xfrm>
          <a:off x="2875260" y="2075389"/>
          <a:ext cx="4250877" cy="66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CA" sz="1500" b="0" kern="1200" dirty="0"/>
            <a:t>Sudanese coup d'état, Sudanese armed forces and Rapid Support Forces take control of the government. </a:t>
          </a:r>
        </a:p>
      </dsp:txBody>
      <dsp:txXfrm>
        <a:off x="2875260" y="2075389"/>
        <a:ext cx="4250877" cy="661788"/>
      </dsp:txXfrm>
    </dsp:sp>
    <dsp:sp modelId="{73898E5C-E384-4183-A15D-3A84DB799378}">
      <dsp:nvSpPr>
        <dsp:cNvPr id="0" name=""/>
        <dsp:cNvSpPr/>
      </dsp:nvSpPr>
      <dsp:spPr>
        <a:xfrm>
          <a:off x="2875260" y="1642306"/>
          <a:ext cx="4250877" cy="433082"/>
        </a:xfrm>
        <a:prstGeom prst="rect">
          <a:avLst/>
        </a:prstGeom>
        <a:gradFill rotWithShape="0">
          <a:gsLst>
            <a:gs pos="0">
              <a:schemeClr val="accent1">
                <a:alpha val="0"/>
                <a:hueOff val="0"/>
                <a:satOff val="0"/>
                <a:lumOff val="0"/>
                <a:alphaOff val="0"/>
                <a:tint val="96000"/>
                <a:lumMod val="104000"/>
              </a:schemeClr>
            </a:gs>
            <a:gs pos="100000">
              <a:schemeClr val="accent1">
                <a:alpha val="0"/>
                <a:hueOff val="0"/>
                <a:satOff val="0"/>
                <a:lumOff val="0"/>
                <a:alphaOff val="0"/>
                <a:shade val="90000"/>
                <a:lumMod val="90000"/>
              </a:schemeClr>
            </a:gs>
          </a:gsLst>
          <a:lin ang="5400000" scaled="0"/>
        </a:gradFill>
        <a:ln w="9525" cap="rnd" cmpd="sng" algn="ctr">
          <a:solidFill>
            <a:schemeClr val="accent1">
              <a:alpha val="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CA" sz="2000" kern="1200" dirty="0"/>
            <a:t>October/November 2021</a:t>
          </a:r>
        </a:p>
      </dsp:txBody>
      <dsp:txXfrm>
        <a:off x="2875260" y="1642306"/>
        <a:ext cx="4250877" cy="433082"/>
      </dsp:txXfrm>
    </dsp:sp>
    <dsp:sp modelId="{FDC99648-5020-426A-AE9D-33D4BD91A998}">
      <dsp:nvSpPr>
        <dsp:cNvPr id="0" name=""/>
        <dsp:cNvSpPr/>
      </dsp:nvSpPr>
      <dsp:spPr>
        <a:xfrm>
          <a:off x="2717112" y="1520654"/>
          <a:ext cx="0" cy="1216523"/>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72254F-C73C-4FED-8415-793EB4FAA2DF}">
      <dsp:nvSpPr>
        <dsp:cNvPr id="0" name=""/>
        <dsp:cNvSpPr/>
      </dsp:nvSpPr>
      <dsp:spPr>
        <a:xfrm>
          <a:off x="2680178" y="1484280"/>
          <a:ext cx="72748" cy="72748"/>
        </a:xfrm>
        <a:prstGeom prst="ellipse">
          <a:avLst/>
        </a:prstGeom>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C787B4C-FEAE-48CB-9BAF-DF8AF5B862DC}">
      <dsp:nvSpPr>
        <dsp:cNvPr id="0" name=""/>
        <dsp:cNvSpPr/>
      </dsp:nvSpPr>
      <dsp:spPr>
        <a:xfrm>
          <a:off x="5426933" y="737213"/>
          <a:ext cx="4250877" cy="783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CA" sz="1500" kern="1200" dirty="0"/>
            <a:t>War erupts in Khartoum</a:t>
          </a:r>
        </a:p>
      </dsp:txBody>
      <dsp:txXfrm>
        <a:off x="5426933" y="737213"/>
        <a:ext cx="4250877" cy="783441"/>
      </dsp:txXfrm>
    </dsp:sp>
    <dsp:sp modelId="{73C2F377-5DBB-4BCA-BFBE-715F4908C078}">
      <dsp:nvSpPr>
        <dsp:cNvPr id="0" name=""/>
        <dsp:cNvSpPr/>
      </dsp:nvSpPr>
      <dsp:spPr>
        <a:xfrm>
          <a:off x="5426933" y="328461"/>
          <a:ext cx="4250877" cy="408751"/>
        </a:xfrm>
        <a:prstGeom prst="rect">
          <a:avLst/>
        </a:prstGeom>
        <a:gradFill rotWithShape="0">
          <a:gsLst>
            <a:gs pos="0">
              <a:schemeClr val="accent1">
                <a:alpha val="0"/>
                <a:hueOff val="0"/>
                <a:satOff val="0"/>
                <a:lumOff val="0"/>
                <a:alphaOff val="0"/>
                <a:tint val="96000"/>
                <a:lumMod val="104000"/>
              </a:schemeClr>
            </a:gs>
            <a:gs pos="100000">
              <a:schemeClr val="accent1">
                <a:alpha val="0"/>
                <a:hueOff val="0"/>
                <a:satOff val="0"/>
                <a:lumOff val="0"/>
                <a:alphaOff val="0"/>
                <a:shade val="90000"/>
                <a:lumMod val="90000"/>
              </a:schemeClr>
            </a:gs>
          </a:gsLst>
          <a:lin ang="5400000" scaled="0"/>
        </a:gradFill>
        <a:ln w="9525" cap="rnd" cmpd="sng" algn="ctr">
          <a:solidFill>
            <a:schemeClr val="accent1">
              <a:alpha val="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defRPr b="1"/>
          </a:pPr>
          <a:r>
            <a:rPr lang="en-CA" sz="2000" kern="1200" dirty="0"/>
            <a:t>April 15, 2023</a:t>
          </a:r>
        </a:p>
      </dsp:txBody>
      <dsp:txXfrm>
        <a:off x="5426933" y="328461"/>
        <a:ext cx="4250877" cy="408751"/>
      </dsp:txXfrm>
    </dsp:sp>
    <dsp:sp modelId="{581B47FC-639C-45F3-9A98-CB89017A0708}">
      <dsp:nvSpPr>
        <dsp:cNvPr id="0" name=""/>
        <dsp:cNvSpPr/>
      </dsp:nvSpPr>
      <dsp:spPr>
        <a:xfrm>
          <a:off x="5268785" y="304130"/>
          <a:ext cx="0" cy="1216523"/>
        </a:xfrm>
        <a:prstGeom prst="line">
          <a:avLst/>
        </a:prstGeom>
        <a:noFill/>
        <a:ln w="9525" cap="rnd"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1AF337-ECD6-42DF-9385-76B82C206CDE}">
      <dsp:nvSpPr>
        <dsp:cNvPr id="0" name=""/>
        <dsp:cNvSpPr/>
      </dsp:nvSpPr>
      <dsp:spPr>
        <a:xfrm>
          <a:off x="5231851" y="1484280"/>
          <a:ext cx="72748" cy="72748"/>
        </a:xfrm>
        <a:prstGeom prst="ellipse">
          <a:avLst/>
        </a:prstGeom>
        <a:gradFill rotWithShape="0">
          <a:gsLst>
            <a:gs pos="0">
              <a:schemeClr val="accent1">
                <a:tint val="96000"/>
                <a:lumMod val="104000"/>
              </a:schemeClr>
            </a:gs>
            <a:gs pos="100000">
              <a:schemeClr val="accent1">
                <a:shade val="90000"/>
                <a:lumMod val="90000"/>
              </a:schemeClr>
            </a:gs>
          </a:gsLst>
          <a:lin ang="5400000" scaled="0"/>
        </a:gradFill>
        <a:ln w="6350" cap="rnd" cmpd="sng" algn="ctr">
          <a:solidFill>
            <a:schemeClr val="l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C2FE4-8256-4B8B-9D57-3D554388B3C3}">
      <dsp:nvSpPr>
        <dsp:cNvPr id="0" name=""/>
        <dsp:cNvSpPr/>
      </dsp:nvSpPr>
      <dsp:spPr>
        <a:xfrm>
          <a:off x="902689" y="762263"/>
          <a:ext cx="1261054" cy="12610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1D7D1-A5BD-4B28-B4F0-E6CE420AC088}">
      <dsp:nvSpPr>
        <dsp:cNvPr id="0" name=""/>
        <dsp:cNvSpPr/>
      </dsp:nvSpPr>
      <dsp:spPr>
        <a:xfrm>
          <a:off x="1171439" y="1031012"/>
          <a:ext cx="723555" cy="72355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059B00-60C0-4259-9F1F-9A3FB0D969BD}">
      <dsp:nvSpPr>
        <dsp:cNvPr id="0" name=""/>
        <dsp:cNvSpPr/>
      </dsp:nvSpPr>
      <dsp:spPr>
        <a:xfrm>
          <a:off x="499565"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School struck</a:t>
          </a:r>
        </a:p>
      </dsp:txBody>
      <dsp:txXfrm>
        <a:off x="499565" y="2416105"/>
        <a:ext cx="2067302" cy="720000"/>
      </dsp:txXfrm>
    </dsp:sp>
    <dsp:sp modelId="{1842109F-80D0-4A16-9166-62D443017A92}">
      <dsp:nvSpPr>
        <dsp:cNvPr id="0" name=""/>
        <dsp:cNvSpPr/>
      </dsp:nvSpPr>
      <dsp:spPr>
        <a:xfrm>
          <a:off x="3331770" y="762263"/>
          <a:ext cx="1261054" cy="126105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673F3-CE96-4CA4-ADB0-41E1226F2927}">
      <dsp:nvSpPr>
        <dsp:cNvPr id="0" name=""/>
        <dsp:cNvSpPr/>
      </dsp:nvSpPr>
      <dsp:spPr>
        <a:xfrm>
          <a:off x="3600519" y="1031012"/>
          <a:ext cx="723555" cy="723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A66810-519A-453E-9381-74584516FC9C}">
      <dsp:nvSpPr>
        <dsp:cNvPr id="0" name=""/>
        <dsp:cNvSpPr/>
      </dsp:nvSpPr>
      <dsp:spPr>
        <a:xfrm>
          <a:off x="292864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Health Centre struck</a:t>
          </a:r>
        </a:p>
      </dsp:txBody>
      <dsp:txXfrm>
        <a:off x="2928646" y="2416105"/>
        <a:ext cx="2067302" cy="720000"/>
      </dsp:txXfrm>
    </dsp:sp>
    <dsp:sp modelId="{994A5D02-FE2F-4C4F-815F-2DBD8354662C}">
      <dsp:nvSpPr>
        <dsp:cNvPr id="0" name=""/>
        <dsp:cNvSpPr/>
      </dsp:nvSpPr>
      <dsp:spPr>
        <a:xfrm>
          <a:off x="5760850" y="762263"/>
          <a:ext cx="1261054" cy="126105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F836F-15DC-4A15-AB42-A42735DA2FE1}">
      <dsp:nvSpPr>
        <dsp:cNvPr id="0" name=""/>
        <dsp:cNvSpPr/>
      </dsp:nvSpPr>
      <dsp:spPr>
        <a:xfrm>
          <a:off x="6029599" y="1031012"/>
          <a:ext cx="723555" cy="723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DC893A-CF3D-46F8-9581-F12EC6B0D585}">
      <dsp:nvSpPr>
        <dsp:cNvPr id="0" name=""/>
        <dsp:cNvSpPr/>
      </dsp:nvSpPr>
      <dsp:spPr>
        <a:xfrm>
          <a:off x="535772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Student dormitory attacked</a:t>
          </a:r>
        </a:p>
      </dsp:txBody>
      <dsp:txXfrm>
        <a:off x="5357726" y="2416105"/>
        <a:ext cx="2067302" cy="720000"/>
      </dsp:txXfrm>
    </dsp:sp>
    <dsp:sp modelId="{651B88A4-CA7C-4DCD-B2C7-3B2CD659FED3}">
      <dsp:nvSpPr>
        <dsp:cNvPr id="0" name=""/>
        <dsp:cNvSpPr/>
      </dsp:nvSpPr>
      <dsp:spPr>
        <a:xfrm>
          <a:off x="8189930" y="762263"/>
          <a:ext cx="1261054" cy="126105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89476-F533-4CBF-A4AB-CE32C0DCC34D}">
      <dsp:nvSpPr>
        <dsp:cNvPr id="0" name=""/>
        <dsp:cNvSpPr/>
      </dsp:nvSpPr>
      <dsp:spPr>
        <a:xfrm>
          <a:off x="8458679" y="1031012"/>
          <a:ext cx="723555" cy="723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626CA6-A834-4440-8EED-AC3FA98B71B3}">
      <dsp:nvSpPr>
        <dsp:cNvPr id="0" name=""/>
        <dsp:cNvSpPr/>
      </dsp:nvSpPr>
      <dsp:spPr>
        <a:xfrm>
          <a:off x="7786806" y="2416105"/>
          <a:ext cx="20673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Power station attacked</a:t>
          </a:r>
        </a:p>
      </dsp:txBody>
      <dsp:txXfrm>
        <a:off x="7786806" y="2416105"/>
        <a:ext cx="206730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3ED29-72F8-4CA2-9B92-D5B7B567EA0C}">
      <dsp:nvSpPr>
        <dsp:cNvPr id="0" name=""/>
        <dsp:cNvSpPr/>
      </dsp:nvSpPr>
      <dsp:spPr>
        <a:xfrm>
          <a:off x="0" y="501624"/>
          <a:ext cx="6309300" cy="561599"/>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 War and Armed Conflict (Drones) </a:t>
          </a:r>
        </a:p>
      </dsp:txBody>
      <dsp:txXfrm>
        <a:off x="27415" y="529039"/>
        <a:ext cx="6254470" cy="506769"/>
      </dsp:txXfrm>
    </dsp:sp>
    <dsp:sp modelId="{4591EB84-B723-431A-94AD-90E19E64574F}">
      <dsp:nvSpPr>
        <dsp:cNvPr id="0" name=""/>
        <dsp:cNvSpPr/>
      </dsp:nvSpPr>
      <dsp:spPr>
        <a:xfrm>
          <a:off x="0" y="1132344"/>
          <a:ext cx="6309300" cy="561599"/>
        </a:xfrm>
        <a:prstGeom prst="roundRect">
          <a:avLst/>
        </a:prstGeom>
        <a:solidFill>
          <a:schemeClr val="accent2">
            <a:hueOff val="-142012"/>
            <a:satOff val="-1174"/>
            <a:lumOff val="-251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 Power Holders </a:t>
          </a:r>
        </a:p>
      </dsp:txBody>
      <dsp:txXfrm>
        <a:off x="27415" y="1159759"/>
        <a:ext cx="6254470" cy="506769"/>
      </dsp:txXfrm>
    </dsp:sp>
    <dsp:sp modelId="{361DB9A7-7845-489B-B1F8-EC17865E58BA}">
      <dsp:nvSpPr>
        <dsp:cNvPr id="0" name=""/>
        <dsp:cNvSpPr/>
      </dsp:nvSpPr>
      <dsp:spPr>
        <a:xfrm>
          <a:off x="0" y="1763064"/>
          <a:ext cx="6309300" cy="561599"/>
        </a:xfrm>
        <a:prstGeom prst="roundRect">
          <a:avLst/>
        </a:prstGeom>
        <a:solidFill>
          <a:schemeClr val="accent2">
            <a:hueOff val="-284024"/>
            <a:satOff val="-2347"/>
            <a:lumOff val="-50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Determinants of health </a:t>
          </a:r>
        </a:p>
      </dsp:txBody>
      <dsp:txXfrm>
        <a:off x="27415" y="1790479"/>
        <a:ext cx="6254470" cy="506769"/>
      </dsp:txXfrm>
    </dsp:sp>
    <dsp:sp modelId="{4BAD1E0D-C941-4B65-9C71-E49E9C1DF02A}">
      <dsp:nvSpPr>
        <dsp:cNvPr id="0" name=""/>
        <dsp:cNvSpPr/>
      </dsp:nvSpPr>
      <dsp:spPr>
        <a:xfrm>
          <a:off x="0" y="2393784"/>
          <a:ext cx="6309300" cy="561599"/>
        </a:xfrm>
        <a:prstGeom prst="roundRect">
          <a:avLst/>
        </a:prstGeom>
        <a:solidFill>
          <a:schemeClr val="accent2">
            <a:hueOff val="-426035"/>
            <a:satOff val="-3521"/>
            <a:lumOff val="-75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4. Environmental Issues </a:t>
          </a:r>
        </a:p>
      </dsp:txBody>
      <dsp:txXfrm>
        <a:off x="27415" y="2421199"/>
        <a:ext cx="6254470" cy="506769"/>
      </dsp:txXfrm>
    </dsp:sp>
    <dsp:sp modelId="{172DEB0E-735A-46FB-B92D-5A8B70680EEC}">
      <dsp:nvSpPr>
        <dsp:cNvPr id="0" name=""/>
        <dsp:cNvSpPr/>
      </dsp:nvSpPr>
      <dsp:spPr>
        <a:xfrm>
          <a:off x="0" y="3024504"/>
          <a:ext cx="6309300" cy="561599"/>
        </a:xfrm>
        <a:prstGeom prst="roundRect">
          <a:avLst/>
        </a:prstGeom>
        <a:solidFill>
          <a:schemeClr val="accent2">
            <a:hueOff val="-568047"/>
            <a:satOff val="-4694"/>
            <a:lumOff val="-1003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5. Human rights and health (UN, WHO, IRC) </a:t>
          </a:r>
        </a:p>
      </dsp:txBody>
      <dsp:txXfrm>
        <a:off x="27415" y="3051919"/>
        <a:ext cx="6254470" cy="506769"/>
      </dsp:txXfrm>
    </dsp:sp>
    <dsp:sp modelId="{AED2E3DD-88FB-4506-BCD5-DD054052FC5D}">
      <dsp:nvSpPr>
        <dsp:cNvPr id="0" name=""/>
        <dsp:cNvSpPr/>
      </dsp:nvSpPr>
      <dsp:spPr>
        <a:xfrm>
          <a:off x="0" y="3655224"/>
          <a:ext cx="6309300" cy="561599"/>
        </a:xfrm>
        <a:prstGeom prst="roundRect">
          <a:avLst/>
        </a:prstGeom>
        <a:solidFill>
          <a:schemeClr val="accent2">
            <a:hueOff val="-710059"/>
            <a:satOff val="-5868"/>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6. Population Health</a:t>
          </a:r>
        </a:p>
      </dsp:txBody>
      <dsp:txXfrm>
        <a:off x="27415" y="3682639"/>
        <a:ext cx="6254470" cy="506769"/>
      </dsp:txXfrm>
    </dsp:sp>
  </dsp:spTree>
</dsp:drawing>
</file>

<file path=ppt/diagrams/layout1.xml><?xml version="1.0" encoding="utf-8"?>
<dgm:layoutDef xmlns:dgm="http://schemas.openxmlformats.org/drawingml/2006/diagram" xmlns:a="http://schemas.openxmlformats.org/drawingml/2006/main" uniqueId="urn:microsoft.com/office/officeart/2024/3/layout/SimpleTimelineDefaultVariant">
  <dgm:title val="Simple Timeline"/>
  <dgm:desc val="Displays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align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050">
                    <a:solidFill>
                      <a:srgbClr val="000000"/>
                    </a:solidFill>
                    <a:tailEnd type="arrow" w="med" len="med"/>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arrow" w="med" len="med"/>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78"/>
                        <dgm:constr type="b" for="ch" forName="L2TextContainer1" refType="h" fact="0.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78"/>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23"/>
                        <dgm:constr type="h" for="ch" forName="ConnectorPoint1" refType="h" refFor="ch" refForName="DropPinPlaceHolder1" fact="0.23"/>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28"/>
                        <dgm:constr type="t" for="ch" forName="L1TextContainer1" refType="h" fact="0.5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h" fact="0.728"/>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fact="2"/>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78"/>
                        <dgm:constr type="b" for="ch" forName="L2TextContainer" refType="h" fact="0.5"/>
                        <dgm:constr type="w" for="ch" forName="L1TextContainer" refType="w" fact="0.83"/>
                        <dgm:constr type="l" for="ch" forName="L1TextContainer" refType="r" refFor="ch" refForName="DropPinPlaceHolder"/>
                        <dgm:constr type="t" for="ch" forName="L1TextContainer" refType="h" fact="0.01"/>
                        <dgm:constr type="b" for="ch" forName="L1TextContainer" refType="h" fact="0.178"/>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23"/>
                        <dgm:constr type="h" for="ch" forName="ConnectorPoint" refType="h" refFor="ch" refForName="DropPinPlaceHolder" fact="0.23"/>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28"/>
                        <dgm:constr type="t" for="ch" forName="L1TextContainer" refType="h" fact="0.5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72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alignNode1">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D6CFA3-DD9D-49AA-825B-77A4382F4F22}" type="datetimeFigureOut">
              <a:rPr lang="en-CA" smtClean="0"/>
              <a:t>2026-03-25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117897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413303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233862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0288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94875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AD6CFA3-DD9D-49AA-825B-77A4382F4F22}" type="datetimeFigureOut">
              <a:rPr lang="en-CA" smtClean="0"/>
              <a:t>2026-03-25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107245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AD6CFA3-DD9D-49AA-825B-77A4382F4F22}" type="datetimeFigureOut">
              <a:rPr lang="en-CA" smtClean="0"/>
              <a:t>2026-03-25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410228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6CFA3-DD9D-49AA-825B-77A4382F4F22}" type="datetimeFigureOut">
              <a:rPr lang="en-CA" smtClean="0"/>
              <a:t>2026-03-25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356797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6CFA3-DD9D-49AA-825B-77A4382F4F22}" type="datetimeFigureOut">
              <a:rPr lang="en-CA" smtClean="0"/>
              <a:t>2026-03-25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337704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6CFA3-DD9D-49AA-825B-77A4382F4F22}" type="datetimeFigureOut">
              <a:rPr lang="en-CA" smtClean="0"/>
              <a:t>2026-03-25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119605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D6CFA3-DD9D-49AA-825B-77A4382F4F22}" type="datetimeFigureOut">
              <a:rPr lang="en-CA" smtClean="0"/>
              <a:t>2026-03-25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115293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285991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D6CFA3-DD9D-49AA-825B-77A4382F4F22}" type="datetimeFigureOut">
              <a:rPr lang="en-CA" smtClean="0"/>
              <a:t>2026-03-25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275463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D6CFA3-DD9D-49AA-825B-77A4382F4F22}" type="datetimeFigureOut">
              <a:rPr lang="en-CA" smtClean="0"/>
              <a:t>2026-03-25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285354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6CFA3-DD9D-49AA-825B-77A4382F4F22}" type="datetimeFigureOut">
              <a:rPr lang="en-CA" smtClean="0"/>
              <a:t>2026-03-25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651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414664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D6CFA3-DD9D-49AA-825B-77A4382F4F22}" type="datetimeFigureOut">
              <a:rPr lang="en-CA" smtClean="0"/>
              <a:t>2026-03-25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A1B2B7A-3772-4937-BA90-6683FEAAE6F2}" type="slidenum">
              <a:rPr lang="en-CA" smtClean="0"/>
              <a:t>‹#›</a:t>
            </a:fld>
            <a:endParaRPr lang="en-CA"/>
          </a:p>
        </p:txBody>
      </p:sp>
    </p:spTree>
    <p:extLst>
      <p:ext uri="{BB962C8B-B14F-4D97-AF65-F5344CB8AC3E}">
        <p14:creationId xmlns:p14="http://schemas.microsoft.com/office/powerpoint/2010/main" val="73309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AD6CFA3-DD9D-49AA-825B-77A4382F4F22}" type="datetimeFigureOut">
              <a:rPr lang="en-CA" smtClean="0"/>
              <a:t>2026-03-25</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A1B2B7A-3772-4937-BA90-6683FEAAE6F2}" type="slidenum">
              <a:rPr lang="en-CA" smtClean="0"/>
              <a:t>‹#›</a:t>
            </a:fld>
            <a:endParaRPr lang="en-CA"/>
          </a:p>
        </p:txBody>
      </p:sp>
    </p:spTree>
    <p:extLst>
      <p:ext uri="{BB962C8B-B14F-4D97-AF65-F5344CB8AC3E}">
        <p14:creationId xmlns:p14="http://schemas.microsoft.com/office/powerpoint/2010/main" val="40820308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m_rmSMKfl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svg"/><Relationship Id="rId4" Type="http://schemas.openxmlformats.org/officeDocument/2006/relationships/diagramData" Target="../diagrams/data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4966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2419-6F12-B9F4-9BAB-3823D5834AAC}"/>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A1BB9C3F-C6FF-FE7A-1500-481131C73A10}"/>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FEDE168A-3D93-5443-8E12-18CB90BB7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869" y="-4110315"/>
            <a:ext cx="6982261" cy="19691904"/>
          </a:xfrm>
          <a:prstGeom prst="rect">
            <a:avLst/>
          </a:prstGeom>
        </p:spPr>
      </p:pic>
      <p:sp>
        <p:nvSpPr>
          <p:cNvPr id="7" name="TextBox 6">
            <a:extLst>
              <a:ext uri="{FF2B5EF4-FFF2-40B4-BE49-F238E27FC236}">
                <a16:creationId xmlns:a16="http://schemas.microsoft.com/office/drawing/2014/main" id="{E813BDBC-FA81-0E74-7BCE-F22BE6A0F0A4}"/>
              </a:ext>
            </a:extLst>
          </p:cNvPr>
          <p:cNvSpPr txBox="1"/>
          <p:nvPr/>
        </p:nvSpPr>
        <p:spPr>
          <a:xfrm>
            <a:off x="9934427" y="6056474"/>
            <a:ext cx="6096000" cy="646331"/>
          </a:xfrm>
          <a:prstGeom prst="rect">
            <a:avLst/>
          </a:prstGeom>
          <a:noFill/>
        </p:spPr>
        <p:txBody>
          <a:bodyPr wrap="square">
            <a:spAutoFit/>
          </a:bodyPr>
          <a:lstStyle/>
          <a:p>
            <a:r>
              <a:rPr lang="en-CA" sz="1200" dirty="0"/>
              <a:t>https://marinad.com.ar/free-</a:t>
            </a:r>
          </a:p>
          <a:p>
            <a:r>
              <a:rPr lang="en-CA" sz="1200" dirty="0" err="1"/>
              <a:t>facebook</a:t>
            </a:r>
            <a:r>
              <a:rPr lang="en-CA" sz="1200" dirty="0"/>
              <a:t>-mobile-layout-feed-</a:t>
            </a:r>
          </a:p>
          <a:p>
            <a:r>
              <a:rPr lang="en-CA" sz="1200" dirty="0"/>
              <a:t>profile/</a:t>
            </a:r>
          </a:p>
        </p:txBody>
      </p:sp>
    </p:spTree>
    <p:extLst>
      <p:ext uri="{BB962C8B-B14F-4D97-AF65-F5344CB8AC3E}">
        <p14:creationId xmlns:p14="http://schemas.microsoft.com/office/powerpoint/2010/main" val="8327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59259E-6 L 0 -1.14745 " pathEditMode="relative" rAng="0" ptsTypes="AA">
                                      <p:cBhvr>
                                        <p:cTn id="6" dur="5000" fill="hold"/>
                                        <p:tgtEl>
                                          <p:spTgt spid="5"/>
                                        </p:tgtEl>
                                        <p:attrNameLst>
                                          <p:attrName>ppt_x</p:attrName>
                                          <p:attrName>ppt_y</p:attrName>
                                        </p:attrNameLst>
                                      </p:cBhvr>
                                      <p:rCtr x="0" y="-5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3A69-3524-4C2D-CD5D-93C632127AE5}"/>
              </a:ext>
            </a:extLst>
          </p:cNvPr>
          <p:cNvSpPr>
            <a:spLocks noGrp="1"/>
          </p:cNvSpPr>
          <p:nvPr>
            <p:ph type="title"/>
          </p:nvPr>
        </p:nvSpPr>
        <p:spPr>
          <a:xfrm>
            <a:off x="633743" y="609599"/>
            <a:ext cx="3413156" cy="5273675"/>
          </a:xfrm>
        </p:spPr>
        <p:txBody>
          <a:bodyPr>
            <a:normAutofit/>
          </a:bodyPr>
          <a:lstStyle/>
          <a:p>
            <a:r>
              <a:rPr lang="en-CA" dirty="0"/>
              <a:t>Applicable Course Concepts</a:t>
            </a:r>
          </a:p>
        </p:txBody>
      </p:sp>
      <p:pic>
        <p:nvPicPr>
          <p:cNvPr id="11" name="Picture 10">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12" name="Content Placeholder 2">
            <a:extLst>
              <a:ext uri="{FF2B5EF4-FFF2-40B4-BE49-F238E27FC236}">
                <a16:creationId xmlns:a16="http://schemas.microsoft.com/office/drawing/2014/main" id="{A210706A-95C3-2AAA-BE74-65863E52DDA0}"/>
              </a:ext>
            </a:extLst>
          </p:cNvPr>
          <p:cNvGraphicFramePr>
            <a:graphicFrameLocks noGrp="1"/>
          </p:cNvGraphicFramePr>
          <p:nvPr>
            <p:ph idx="1"/>
            <p:extLst>
              <p:ext uri="{D42A27DB-BD31-4B8C-83A1-F6EECF244321}">
                <p14:modId xmlns:p14="http://schemas.microsoft.com/office/powerpoint/2010/main" val="691350489"/>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7296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2">
                                            <p:graphicEl>
                                              <a:dgm id="{99E3ED29-72F8-4CA2-9B92-D5B7B567EA0C}"/>
                                            </p:graphicEl>
                                          </p:spTgt>
                                        </p:tgtEl>
                                        <p:attrNameLst>
                                          <p:attrName>style.color</p:attrName>
                                        </p:attrNameLst>
                                      </p:cBhvr>
                                      <p:to>
                                        <a:schemeClr val="bg1"/>
                                      </p:to>
                                    </p:animClr>
                                    <p:animClr clrSpc="rgb" dir="cw">
                                      <p:cBhvr>
                                        <p:cTn id="7" dur="250" autoRev="1" fill="remove"/>
                                        <p:tgtEl>
                                          <p:spTgt spid="12">
                                            <p:graphicEl>
                                              <a:dgm id="{99E3ED29-72F8-4CA2-9B92-D5B7B567EA0C}"/>
                                            </p:graphicEl>
                                          </p:spTgt>
                                        </p:tgtEl>
                                        <p:attrNameLst>
                                          <p:attrName>fillcolor</p:attrName>
                                        </p:attrNameLst>
                                      </p:cBhvr>
                                      <p:to>
                                        <a:schemeClr val="bg1"/>
                                      </p:to>
                                    </p:animClr>
                                    <p:set>
                                      <p:cBhvr>
                                        <p:cTn id="8" dur="250" autoRev="1" fill="remove"/>
                                        <p:tgtEl>
                                          <p:spTgt spid="12">
                                            <p:graphicEl>
                                              <a:dgm id="{99E3ED29-72F8-4CA2-9B92-D5B7B567EA0C}"/>
                                            </p:graphicEl>
                                          </p:spTgt>
                                        </p:tgtEl>
                                        <p:attrNameLst>
                                          <p:attrName>fill.type</p:attrName>
                                        </p:attrNameLst>
                                      </p:cBhvr>
                                      <p:to>
                                        <p:strVal val="solid"/>
                                      </p:to>
                                    </p:set>
                                    <p:set>
                                      <p:cBhvr>
                                        <p:cTn id="9" dur="250" autoRev="1" fill="remove"/>
                                        <p:tgtEl>
                                          <p:spTgt spid="12">
                                            <p:graphicEl>
                                              <a:dgm id="{99E3ED29-72F8-4CA2-9B92-D5B7B567EA0C}"/>
                                            </p:graphic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0"/>
                                  </p:stCondLst>
                                  <p:childTnLst>
                                    <p:animClr clrSpc="rgb" dir="cw">
                                      <p:cBhvr override="childStyle">
                                        <p:cTn id="12" dur="250" autoRev="1" fill="remove"/>
                                        <p:tgtEl>
                                          <p:spTgt spid="12">
                                            <p:graphicEl>
                                              <a:dgm id="{4591EB84-B723-431A-94AD-90E19E64574F}"/>
                                            </p:graphicEl>
                                          </p:spTgt>
                                        </p:tgtEl>
                                        <p:attrNameLst>
                                          <p:attrName>style.color</p:attrName>
                                        </p:attrNameLst>
                                      </p:cBhvr>
                                      <p:to>
                                        <a:schemeClr val="bg1"/>
                                      </p:to>
                                    </p:animClr>
                                    <p:animClr clrSpc="rgb" dir="cw">
                                      <p:cBhvr>
                                        <p:cTn id="13" dur="250" autoRev="1" fill="remove"/>
                                        <p:tgtEl>
                                          <p:spTgt spid="12">
                                            <p:graphicEl>
                                              <a:dgm id="{4591EB84-B723-431A-94AD-90E19E64574F}"/>
                                            </p:graphicEl>
                                          </p:spTgt>
                                        </p:tgtEl>
                                        <p:attrNameLst>
                                          <p:attrName>fillcolor</p:attrName>
                                        </p:attrNameLst>
                                      </p:cBhvr>
                                      <p:to>
                                        <a:schemeClr val="bg1"/>
                                      </p:to>
                                    </p:animClr>
                                    <p:set>
                                      <p:cBhvr>
                                        <p:cTn id="14" dur="250" autoRev="1" fill="remove"/>
                                        <p:tgtEl>
                                          <p:spTgt spid="12">
                                            <p:graphicEl>
                                              <a:dgm id="{4591EB84-B723-431A-94AD-90E19E64574F}"/>
                                            </p:graphicEl>
                                          </p:spTgt>
                                        </p:tgtEl>
                                        <p:attrNameLst>
                                          <p:attrName>fill.type</p:attrName>
                                        </p:attrNameLst>
                                      </p:cBhvr>
                                      <p:to>
                                        <p:strVal val="solid"/>
                                      </p:to>
                                    </p:set>
                                    <p:set>
                                      <p:cBhvr>
                                        <p:cTn id="15" dur="250" autoRev="1" fill="remove"/>
                                        <p:tgtEl>
                                          <p:spTgt spid="12">
                                            <p:graphicEl>
                                              <a:dgm id="{4591EB84-B723-431A-94AD-90E19E64574F}"/>
                                            </p:graphicEl>
                                          </p:spTgt>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0" nodeType="afterEffect">
                                  <p:stCondLst>
                                    <p:cond delay="0"/>
                                  </p:stCondLst>
                                  <p:childTnLst>
                                    <p:animClr clrSpc="rgb" dir="cw">
                                      <p:cBhvr override="childStyle">
                                        <p:cTn id="18" dur="250" autoRev="1" fill="remove"/>
                                        <p:tgtEl>
                                          <p:spTgt spid="12">
                                            <p:graphicEl>
                                              <a:dgm id="{361DB9A7-7845-489B-B1F8-EC17865E58BA}"/>
                                            </p:graphicEl>
                                          </p:spTgt>
                                        </p:tgtEl>
                                        <p:attrNameLst>
                                          <p:attrName>style.color</p:attrName>
                                        </p:attrNameLst>
                                      </p:cBhvr>
                                      <p:to>
                                        <a:schemeClr val="bg1"/>
                                      </p:to>
                                    </p:animClr>
                                    <p:animClr clrSpc="rgb" dir="cw">
                                      <p:cBhvr>
                                        <p:cTn id="19" dur="250" autoRev="1" fill="remove"/>
                                        <p:tgtEl>
                                          <p:spTgt spid="12">
                                            <p:graphicEl>
                                              <a:dgm id="{361DB9A7-7845-489B-B1F8-EC17865E58BA}"/>
                                            </p:graphicEl>
                                          </p:spTgt>
                                        </p:tgtEl>
                                        <p:attrNameLst>
                                          <p:attrName>fillcolor</p:attrName>
                                        </p:attrNameLst>
                                      </p:cBhvr>
                                      <p:to>
                                        <a:schemeClr val="bg1"/>
                                      </p:to>
                                    </p:animClr>
                                    <p:set>
                                      <p:cBhvr>
                                        <p:cTn id="20" dur="250" autoRev="1" fill="remove"/>
                                        <p:tgtEl>
                                          <p:spTgt spid="12">
                                            <p:graphicEl>
                                              <a:dgm id="{361DB9A7-7845-489B-B1F8-EC17865E58BA}"/>
                                            </p:graphicEl>
                                          </p:spTgt>
                                        </p:tgtEl>
                                        <p:attrNameLst>
                                          <p:attrName>fill.type</p:attrName>
                                        </p:attrNameLst>
                                      </p:cBhvr>
                                      <p:to>
                                        <p:strVal val="solid"/>
                                      </p:to>
                                    </p:set>
                                    <p:set>
                                      <p:cBhvr>
                                        <p:cTn id="21" dur="250" autoRev="1" fill="remove"/>
                                        <p:tgtEl>
                                          <p:spTgt spid="12">
                                            <p:graphicEl>
                                              <a:dgm id="{361DB9A7-7845-489B-B1F8-EC17865E58BA}"/>
                                            </p:graphicEl>
                                          </p:spTgt>
                                        </p:tgtEl>
                                        <p:attrNameLst>
                                          <p:attrName>fill.on</p:attrName>
                                        </p:attrNameLst>
                                      </p:cBhvr>
                                      <p:to>
                                        <p:strVal val="true"/>
                                      </p:to>
                                    </p:set>
                                  </p:childTnLst>
                                </p:cTn>
                              </p:par>
                            </p:childTnLst>
                          </p:cTn>
                        </p:par>
                        <p:par>
                          <p:cTn id="22" fill="hold">
                            <p:stCondLst>
                              <p:cond delay="1500"/>
                            </p:stCondLst>
                            <p:childTnLst>
                              <p:par>
                                <p:cTn id="23" presetID="27" presetClass="emph" presetSubtype="0" fill="remove" grpId="0" nodeType="afterEffect">
                                  <p:stCondLst>
                                    <p:cond delay="0"/>
                                  </p:stCondLst>
                                  <p:childTnLst>
                                    <p:animClr clrSpc="rgb" dir="cw">
                                      <p:cBhvr override="childStyle">
                                        <p:cTn id="24" dur="250" autoRev="1" fill="remove"/>
                                        <p:tgtEl>
                                          <p:spTgt spid="12">
                                            <p:graphicEl>
                                              <a:dgm id="{4BAD1E0D-C941-4B65-9C71-E49E9C1DF02A}"/>
                                            </p:graphicEl>
                                          </p:spTgt>
                                        </p:tgtEl>
                                        <p:attrNameLst>
                                          <p:attrName>style.color</p:attrName>
                                        </p:attrNameLst>
                                      </p:cBhvr>
                                      <p:to>
                                        <a:schemeClr val="bg1"/>
                                      </p:to>
                                    </p:animClr>
                                    <p:animClr clrSpc="rgb" dir="cw">
                                      <p:cBhvr>
                                        <p:cTn id="25" dur="250" autoRev="1" fill="remove"/>
                                        <p:tgtEl>
                                          <p:spTgt spid="12">
                                            <p:graphicEl>
                                              <a:dgm id="{4BAD1E0D-C941-4B65-9C71-E49E9C1DF02A}"/>
                                            </p:graphicEl>
                                          </p:spTgt>
                                        </p:tgtEl>
                                        <p:attrNameLst>
                                          <p:attrName>fillcolor</p:attrName>
                                        </p:attrNameLst>
                                      </p:cBhvr>
                                      <p:to>
                                        <a:schemeClr val="bg1"/>
                                      </p:to>
                                    </p:animClr>
                                    <p:set>
                                      <p:cBhvr>
                                        <p:cTn id="26" dur="250" autoRev="1" fill="remove"/>
                                        <p:tgtEl>
                                          <p:spTgt spid="12">
                                            <p:graphicEl>
                                              <a:dgm id="{4BAD1E0D-C941-4B65-9C71-E49E9C1DF02A}"/>
                                            </p:graphicEl>
                                          </p:spTgt>
                                        </p:tgtEl>
                                        <p:attrNameLst>
                                          <p:attrName>fill.type</p:attrName>
                                        </p:attrNameLst>
                                      </p:cBhvr>
                                      <p:to>
                                        <p:strVal val="solid"/>
                                      </p:to>
                                    </p:set>
                                    <p:set>
                                      <p:cBhvr>
                                        <p:cTn id="27" dur="250" autoRev="1" fill="remove"/>
                                        <p:tgtEl>
                                          <p:spTgt spid="12">
                                            <p:graphicEl>
                                              <a:dgm id="{4BAD1E0D-C941-4B65-9C71-E49E9C1DF02A}"/>
                                            </p:graphicEl>
                                          </p:spTgt>
                                        </p:tgtEl>
                                        <p:attrNameLst>
                                          <p:attrName>fill.on</p:attrName>
                                        </p:attrNameLst>
                                      </p:cBhvr>
                                      <p:to>
                                        <p:strVal val="true"/>
                                      </p:to>
                                    </p:set>
                                  </p:childTnLst>
                                </p:cTn>
                              </p:par>
                            </p:childTnLst>
                          </p:cTn>
                        </p:par>
                        <p:par>
                          <p:cTn id="28" fill="hold">
                            <p:stCondLst>
                              <p:cond delay="2000"/>
                            </p:stCondLst>
                            <p:childTnLst>
                              <p:par>
                                <p:cTn id="29" presetID="27" presetClass="emph" presetSubtype="0" fill="remove" grpId="0" nodeType="afterEffect">
                                  <p:stCondLst>
                                    <p:cond delay="0"/>
                                  </p:stCondLst>
                                  <p:childTnLst>
                                    <p:animClr clrSpc="rgb" dir="cw">
                                      <p:cBhvr override="childStyle">
                                        <p:cTn id="30" dur="250" autoRev="1" fill="remove"/>
                                        <p:tgtEl>
                                          <p:spTgt spid="12">
                                            <p:graphicEl>
                                              <a:dgm id="{172DEB0E-735A-46FB-B92D-5A8B70680EEC}"/>
                                            </p:graphicEl>
                                          </p:spTgt>
                                        </p:tgtEl>
                                        <p:attrNameLst>
                                          <p:attrName>style.color</p:attrName>
                                        </p:attrNameLst>
                                      </p:cBhvr>
                                      <p:to>
                                        <a:schemeClr val="bg1"/>
                                      </p:to>
                                    </p:animClr>
                                    <p:animClr clrSpc="rgb" dir="cw">
                                      <p:cBhvr>
                                        <p:cTn id="31" dur="250" autoRev="1" fill="remove"/>
                                        <p:tgtEl>
                                          <p:spTgt spid="12">
                                            <p:graphicEl>
                                              <a:dgm id="{172DEB0E-735A-46FB-B92D-5A8B70680EEC}"/>
                                            </p:graphicEl>
                                          </p:spTgt>
                                        </p:tgtEl>
                                        <p:attrNameLst>
                                          <p:attrName>fillcolor</p:attrName>
                                        </p:attrNameLst>
                                      </p:cBhvr>
                                      <p:to>
                                        <a:schemeClr val="bg1"/>
                                      </p:to>
                                    </p:animClr>
                                    <p:set>
                                      <p:cBhvr>
                                        <p:cTn id="32" dur="250" autoRev="1" fill="remove"/>
                                        <p:tgtEl>
                                          <p:spTgt spid="12">
                                            <p:graphicEl>
                                              <a:dgm id="{172DEB0E-735A-46FB-B92D-5A8B70680EEC}"/>
                                            </p:graphicEl>
                                          </p:spTgt>
                                        </p:tgtEl>
                                        <p:attrNameLst>
                                          <p:attrName>fill.type</p:attrName>
                                        </p:attrNameLst>
                                      </p:cBhvr>
                                      <p:to>
                                        <p:strVal val="solid"/>
                                      </p:to>
                                    </p:set>
                                    <p:set>
                                      <p:cBhvr>
                                        <p:cTn id="33" dur="250" autoRev="1" fill="remove"/>
                                        <p:tgtEl>
                                          <p:spTgt spid="12">
                                            <p:graphicEl>
                                              <a:dgm id="{172DEB0E-735A-46FB-B92D-5A8B70680EEC}"/>
                                            </p:graphicEl>
                                          </p:spTgt>
                                        </p:tgtEl>
                                        <p:attrNameLst>
                                          <p:attrName>fill.on</p:attrName>
                                        </p:attrNameLst>
                                      </p:cBhvr>
                                      <p:to>
                                        <p:strVal val="true"/>
                                      </p:to>
                                    </p:set>
                                  </p:childTnLst>
                                </p:cTn>
                              </p:par>
                            </p:childTnLst>
                          </p:cTn>
                        </p:par>
                        <p:par>
                          <p:cTn id="34" fill="hold">
                            <p:stCondLst>
                              <p:cond delay="2500"/>
                            </p:stCondLst>
                            <p:childTnLst>
                              <p:par>
                                <p:cTn id="35" presetID="27" presetClass="emph" presetSubtype="0" fill="remove" grpId="0" nodeType="afterEffect">
                                  <p:stCondLst>
                                    <p:cond delay="0"/>
                                  </p:stCondLst>
                                  <p:childTnLst>
                                    <p:animClr clrSpc="rgb" dir="cw">
                                      <p:cBhvr override="childStyle">
                                        <p:cTn id="36" dur="250" autoRev="1" fill="remove"/>
                                        <p:tgtEl>
                                          <p:spTgt spid="12">
                                            <p:graphicEl>
                                              <a:dgm id="{AED2E3DD-88FB-4506-BCD5-DD054052FC5D}"/>
                                            </p:graphicEl>
                                          </p:spTgt>
                                        </p:tgtEl>
                                        <p:attrNameLst>
                                          <p:attrName>style.color</p:attrName>
                                        </p:attrNameLst>
                                      </p:cBhvr>
                                      <p:to>
                                        <a:schemeClr val="bg1"/>
                                      </p:to>
                                    </p:animClr>
                                    <p:animClr clrSpc="rgb" dir="cw">
                                      <p:cBhvr>
                                        <p:cTn id="37" dur="250" autoRev="1" fill="remove"/>
                                        <p:tgtEl>
                                          <p:spTgt spid="12">
                                            <p:graphicEl>
                                              <a:dgm id="{AED2E3DD-88FB-4506-BCD5-DD054052FC5D}"/>
                                            </p:graphicEl>
                                          </p:spTgt>
                                        </p:tgtEl>
                                        <p:attrNameLst>
                                          <p:attrName>fillcolor</p:attrName>
                                        </p:attrNameLst>
                                      </p:cBhvr>
                                      <p:to>
                                        <a:schemeClr val="bg1"/>
                                      </p:to>
                                    </p:animClr>
                                    <p:set>
                                      <p:cBhvr>
                                        <p:cTn id="38" dur="250" autoRev="1" fill="remove"/>
                                        <p:tgtEl>
                                          <p:spTgt spid="12">
                                            <p:graphicEl>
                                              <a:dgm id="{AED2E3DD-88FB-4506-BCD5-DD054052FC5D}"/>
                                            </p:graphicEl>
                                          </p:spTgt>
                                        </p:tgtEl>
                                        <p:attrNameLst>
                                          <p:attrName>fill.type</p:attrName>
                                        </p:attrNameLst>
                                      </p:cBhvr>
                                      <p:to>
                                        <p:strVal val="solid"/>
                                      </p:to>
                                    </p:set>
                                    <p:set>
                                      <p:cBhvr>
                                        <p:cTn id="39" dur="250" autoRev="1" fill="remove"/>
                                        <p:tgtEl>
                                          <p:spTgt spid="12">
                                            <p:graphicEl>
                                              <a:dgm id="{AED2E3DD-88FB-4506-BCD5-DD054052FC5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286D3-81BC-BFF1-C187-2484BA8D14A9}"/>
              </a:ext>
            </a:extLst>
          </p:cNvPr>
          <p:cNvSpPr>
            <a:spLocks noGrp="1"/>
          </p:cNvSpPr>
          <p:nvPr>
            <p:ph type="title"/>
          </p:nvPr>
        </p:nvSpPr>
        <p:spPr>
          <a:xfrm>
            <a:off x="913795" y="609600"/>
            <a:ext cx="3992544" cy="970450"/>
          </a:xfrm>
        </p:spPr>
        <p:txBody>
          <a:bodyPr anchor="b">
            <a:normAutofit/>
          </a:bodyPr>
          <a:lstStyle/>
          <a:p>
            <a:pPr algn="l"/>
            <a:r>
              <a:rPr lang="en-CA" sz="2800">
                <a:ln>
                  <a:solidFill>
                    <a:srgbClr val="404040">
                      <a:alpha val="10000"/>
                    </a:srgbClr>
                  </a:solidFill>
                </a:ln>
                <a:solidFill>
                  <a:srgbClr val="DADADA"/>
                </a:solidFill>
              </a:rPr>
              <a:t>Key Points of Discussion </a:t>
            </a:r>
            <a:endParaRPr lang="en-CA" sz="2800" dirty="0">
              <a:ln>
                <a:solidFill>
                  <a:srgbClr val="404040">
                    <a:alpha val="10000"/>
                  </a:srgbClr>
                </a:solidFill>
              </a:ln>
              <a:solidFill>
                <a:srgbClr val="DADADA"/>
              </a:solidFill>
            </a:endParaRPr>
          </a:p>
        </p:txBody>
      </p:sp>
      <p:sp>
        <p:nvSpPr>
          <p:cNvPr id="3" name="Content Placeholder 2">
            <a:extLst>
              <a:ext uri="{FF2B5EF4-FFF2-40B4-BE49-F238E27FC236}">
                <a16:creationId xmlns:a16="http://schemas.microsoft.com/office/drawing/2014/main" id="{B60E30ED-294B-4AA5-E4DF-5985C5FBFF3D}"/>
              </a:ext>
            </a:extLst>
          </p:cNvPr>
          <p:cNvSpPr>
            <a:spLocks noGrp="1"/>
          </p:cNvSpPr>
          <p:nvPr>
            <p:ph idx="1"/>
          </p:nvPr>
        </p:nvSpPr>
        <p:spPr>
          <a:xfrm>
            <a:off x="913795" y="1732448"/>
            <a:ext cx="4839305" cy="4515951"/>
          </a:xfrm>
        </p:spPr>
        <p:txBody>
          <a:bodyPr anchor="t">
            <a:normAutofit/>
          </a:bodyPr>
          <a:lstStyle/>
          <a:p>
            <a:pPr marL="36900" indent="0">
              <a:buClr>
                <a:srgbClr val="0172D2"/>
              </a:buClr>
              <a:buNone/>
            </a:pPr>
            <a:r>
              <a:rPr lang="en-US" dirty="0">
                <a:ln>
                  <a:solidFill>
                    <a:srgbClr val="404040">
                      <a:alpha val="10000"/>
                    </a:srgbClr>
                  </a:solidFill>
                </a:ln>
                <a:solidFill>
                  <a:srgbClr val="DADADA"/>
                </a:solidFill>
              </a:rPr>
              <a:t>1. Long term effects of War </a:t>
            </a:r>
          </a:p>
          <a:p>
            <a:pPr marL="36900" indent="0">
              <a:buClr>
                <a:srgbClr val="0172D2"/>
              </a:buClr>
              <a:buNone/>
            </a:pPr>
            <a:r>
              <a:rPr lang="en-US" dirty="0">
                <a:ln>
                  <a:solidFill>
                    <a:srgbClr val="404040">
                      <a:alpha val="10000"/>
                    </a:srgbClr>
                  </a:solidFill>
                </a:ln>
                <a:solidFill>
                  <a:srgbClr val="DADADA"/>
                </a:solidFill>
              </a:rPr>
              <a:t>2. Government corruption </a:t>
            </a:r>
          </a:p>
          <a:p>
            <a:pPr marL="36900" indent="0">
              <a:buClr>
                <a:srgbClr val="0172D2"/>
              </a:buClr>
              <a:buNone/>
            </a:pPr>
            <a:r>
              <a:rPr lang="en-US" dirty="0">
                <a:ln>
                  <a:solidFill>
                    <a:srgbClr val="404040">
                      <a:alpha val="10000"/>
                    </a:srgbClr>
                  </a:solidFill>
                </a:ln>
                <a:solidFill>
                  <a:srgbClr val="DADADA"/>
                </a:solidFill>
              </a:rPr>
              <a:t>3. Vulnerable populations as targets </a:t>
            </a:r>
          </a:p>
          <a:p>
            <a:pPr marL="36900" indent="0">
              <a:buClr>
                <a:srgbClr val="0172D2"/>
              </a:buClr>
              <a:buNone/>
            </a:pPr>
            <a:r>
              <a:rPr lang="en-US" dirty="0">
                <a:ln>
                  <a:solidFill>
                    <a:srgbClr val="404040">
                      <a:alpha val="10000"/>
                    </a:srgbClr>
                  </a:solidFill>
                </a:ln>
                <a:solidFill>
                  <a:srgbClr val="DADADA"/>
                </a:solidFill>
              </a:rPr>
              <a:t>4. Threats upon available healthcare </a:t>
            </a:r>
          </a:p>
          <a:p>
            <a:pPr marL="36900" indent="0">
              <a:buClr>
                <a:srgbClr val="0172D2"/>
              </a:buClr>
              <a:buNone/>
            </a:pPr>
            <a:r>
              <a:rPr lang="en-US" dirty="0">
                <a:ln>
                  <a:solidFill>
                    <a:srgbClr val="404040">
                      <a:alpha val="10000"/>
                    </a:srgbClr>
                  </a:solidFill>
                </a:ln>
                <a:solidFill>
                  <a:srgbClr val="DADADA"/>
                </a:solidFill>
              </a:rPr>
              <a:t>5. Global health crisis </a:t>
            </a:r>
          </a:p>
          <a:p>
            <a:pPr marL="36900" indent="0">
              <a:buClr>
                <a:srgbClr val="0172D2"/>
              </a:buClr>
              <a:buNone/>
            </a:pPr>
            <a:endParaRPr lang="en-CA" sz="1600" dirty="0">
              <a:ln>
                <a:solidFill>
                  <a:srgbClr val="404040">
                    <a:alpha val="10000"/>
                  </a:srgbClr>
                </a:solidFill>
              </a:ln>
              <a:solidFill>
                <a:srgbClr val="DADADA"/>
              </a:solidFill>
            </a:endParaRPr>
          </a:p>
        </p:txBody>
      </p:sp>
      <p:pic>
        <p:nvPicPr>
          <p:cNvPr id="4102" name="Picture 6" descr="3,006,303 Discussion Royalty-Free Images, Stock Photos &amp; Pictures |  Shutterstock">
            <a:extLst>
              <a:ext uri="{FF2B5EF4-FFF2-40B4-BE49-F238E27FC236}">
                <a16:creationId xmlns:a16="http://schemas.microsoft.com/office/drawing/2014/main" id="{859D386F-A9F0-DC51-1753-CE470FB33FAC}"/>
              </a:ext>
            </a:extLst>
          </p:cNvPr>
          <p:cNvPicPr>
            <a:picLocks noChangeAspect="1" noChangeArrowheads="1"/>
          </p:cNvPicPr>
          <p:nvPr/>
        </p:nvPicPr>
        <p:blipFill>
          <a:blip r:embed="rId2"/>
          <a:stretch/>
        </p:blipFill>
        <p:spPr bwMode="auto">
          <a:xfrm>
            <a:off x="6096000" y="1732449"/>
            <a:ext cx="5589374" cy="3004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23375D-2490-8833-290C-8DFCA50D66F2}"/>
              </a:ext>
            </a:extLst>
          </p:cNvPr>
          <p:cNvSpPr txBox="1"/>
          <p:nvPr/>
        </p:nvSpPr>
        <p:spPr>
          <a:xfrm>
            <a:off x="6059488" y="6214533"/>
            <a:ext cx="6096000" cy="461665"/>
          </a:xfrm>
          <a:prstGeom prst="rect">
            <a:avLst/>
          </a:prstGeom>
          <a:noFill/>
        </p:spPr>
        <p:txBody>
          <a:bodyPr wrap="square">
            <a:spAutoFit/>
          </a:bodyPr>
          <a:lstStyle/>
          <a:p>
            <a:r>
              <a:rPr lang="en-CA" sz="1200">
                <a:solidFill>
                  <a:schemeClr val="bg1"/>
                </a:solidFill>
              </a:rPr>
              <a:t>https://www.shutterstock.com/image-vector/meet-team-people-talk-dialog-260nw-2244569207.jpg</a:t>
            </a:r>
            <a:endParaRPr lang="en-CA" sz="1200" dirty="0">
              <a:solidFill>
                <a:schemeClr val="bg1"/>
              </a:solidFill>
            </a:endParaRPr>
          </a:p>
        </p:txBody>
      </p:sp>
    </p:spTree>
    <p:extLst>
      <p:ext uri="{BB962C8B-B14F-4D97-AF65-F5344CB8AC3E}">
        <p14:creationId xmlns:p14="http://schemas.microsoft.com/office/powerpoint/2010/main" val="2745129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71FB-542B-0F8A-9E25-4D91962D81BB}"/>
              </a:ext>
            </a:extLst>
          </p:cNvPr>
          <p:cNvSpPr>
            <a:spLocks noGrp="1"/>
          </p:cNvSpPr>
          <p:nvPr>
            <p:ph type="title"/>
          </p:nvPr>
        </p:nvSpPr>
        <p:spPr/>
        <p:txBody>
          <a:bodyPr/>
          <a:lstStyle/>
          <a:p>
            <a:r>
              <a:rPr lang="en-CA" dirty="0"/>
              <a:t>Discussion Questions</a:t>
            </a:r>
          </a:p>
        </p:txBody>
      </p:sp>
      <p:sp>
        <p:nvSpPr>
          <p:cNvPr id="3" name="Content Placeholder 2">
            <a:extLst>
              <a:ext uri="{FF2B5EF4-FFF2-40B4-BE49-F238E27FC236}">
                <a16:creationId xmlns:a16="http://schemas.microsoft.com/office/drawing/2014/main" id="{8C5ECF62-764C-8BD5-3BD8-5E85F7F168EC}"/>
              </a:ext>
            </a:extLst>
          </p:cNvPr>
          <p:cNvSpPr>
            <a:spLocks noGrp="1"/>
          </p:cNvSpPr>
          <p:nvPr>
            <p:ph idx="1"/>
          </p:nvPr>
        </p:nvSpPr>
        <p:spPr>
          <a:xfrm>
            <a:off x="317500" y="1732449"/>
            <a:ext cx="11531600" cy="4884251"/>
          </a:xfrm>
        </p:spPr>
        <p:txBody>
          <a:bodyPr>
            <a:normAutofit fontScale="92500" lnSpcReduction="20000"/>
          </a:bodyPr>
          <a:lstStyle/>
          <a:p>
            <a:r>
              <a:rPr lang="en-US" dirty="0"/>
              <a:t>The war has caused many people of Sudan to flee and become displaced to the </a:t>
            </a:r>
            <a:r>
              <a:rPr lang="en-US" dirty="0" err="1"/>
              <a:t>neighbouring</a:t>
            </a:r>
            <a:r>
              <a:rPr lang="en-US" dirty="0"/>
              <a:t> countries (such as Chad, Egypt, and South Sudan), how does this forced relocation influence the countries that receive the people?</a:t>
            </a:r>
          </a:p>
          <a:p>
            <a:r>
              <a:rPr lang="en-US" dirty="0"/>
              <a:t>As members of the healthcare system who reside in a different part of the world, are there ways to make a positive impact or changes in these war outcomes suffered by the people in Sudan?</a:t>
            </a:r>
          </a:p>
          <a:p>
            <a:r>
              <a:rPr lang="en-US" dirty="0"/>
              <a:t>War causes a disruption to the health qualities of people in war-torn countries. In Sudan’s context, what kind of potential outcomes can be identified as a result of these poor conditions?</a:t>
            </a:r>
          </a:p>
          <a:p>
            <a:r>
              <a:rPr lang="en-US" dirty="0"/>
              <a:t>Communities in Sudan are caught between two factions in a power struggle. What does it mean for ordinary citizens when the people who are supposed to protect them are the ones causing harm? How does this kind of power imbalance and helplessness shape health for vulnerable populations, and maintain trust in institutions?</a:t>
            </a:r>
          </a:p>
          <a:p>
            <a:r>
              <a:rPr lang="en-US" dirty="0"/>
              <a:t>Consider the infrastructure (80% health </a:t>
            </a:r>
            <a:r>
              <a:rPr lang="en-US" dirty="0" err="1"/>
              <a:t>centres</a:t>
            </a:r>
            <a:r>
              <a:rPr lang="en-US" dirty="0"/>
              <a:t> gone, schools destroyed), 19 million with food insecurity, and 13 million displaced with nowhere to return to. Consider a generation of children growing up only knowing war, famine, violence, and death. What are the long-term health implications physical, mental, and social  for a generation shaped by this trauma? As future nurses, what does it mean to care for a population whose wounds will outlast the conflict by decades? </a:t>
            </a:r>
            <a:r>
              <a:rPr lang="en-US" dirty="0">
                <a:hlinkClick r:id="rId2"/>
              </a:rPr>
              <a:t>https://www.youtube.com/watch?v=im_rmSMKflM</a:t>
            </a:r>
            <a:endParaRPr lang="en-CA" dirty="0"/>
          </a:p>
        </p:txBody>
      </p:sp>
    </p:spTree>
    <p:extLst>
      <p:ext uri="{BB962C8B-B14F-4D97-AF65-F5344CB8AC3E}">
        <p14:creationId xmlns:p14="http://schemas.microsoft.com/office/powerpoint/2010/main" val="85522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7F19-46EC-0F8F-2D81-3B9BA21400F4}"/>
              </a:ext>
            </a:extLst>
          </p:cNvPr>
          <p:cNvSpPr>
            <a:spLocks noGrp="1"/>
          </p:cNvSpPr>
          <p:nvPr>
            <p:ph type="title"/>
          </p:nvPr>
        </p:nvSpPr>
        <p:spPr>
          <a:xfrm>
            <a:off x="913795" y="96350"/>
            <a:ext cx="10353762" cy="970450"/>
          </a:xfrm>
        </p:spPr>
        <p:txBody>
          <a:bodyPr/>
          <a:lstStyle/>
          <a:p>
            <a:r>
              <a:rPr lang="en-CA" dirty="0"/>
              <a:t>References</a:t>
            </a:r>
          </a:p>
        </p:txBody>
      </p:sp>
      <p:sp>
        <p:nvSpPr>
          <p:cNvPr id="3" name="Content Placeholder 2">
            <a:extLst>
              <a:ext uri="{FF2B5EF4-FFF2-40B4-BE49-F238E27FC236}">
                <a16:creationId xmlns:a16="http://schemas.microsoft.com/office/drawing/2014/main" id="{F0686999-6086-22AA-EB1C-D190350E5569}"/>
              </a:ext>
            </a:extLst>
          </p:cNvPr>
          <p:cNvSpPr>
            <a:spLocks noGrp="1"/>
          </p:cNvSpPr>
          <p:nvPr>
            <p:ph idx="1"/>
          </p:nvPr>
        </p:nvSpPr>
        <p:spPr>
          <a:xfrm>
            <a:off x="913795" y="970449"/>
            <a:ext cx="10353762" cy="4058751"/>
          </a:xfrm>
        </p:spPr>
        <p:txBody>
          <a:bodyPr>
            <a:noAutofit/>
          </a:bodyPr>
          <a:lstStyle/>
          <a:p>
            <a:pPr marL="36900" indent="0">
              <a:buNone/>
              <a:tabLst>
                <a:tab pos="2600325" algn="l"/>
              </a:tabLst>
            </a:pPr>
            <a:r>
              <a:rPr lang="en-US" sz="800" dirty="0"/>
              <a:t>Agence France-Presse. (2026, March 21). Strike on Sudan hospital kills at least 64 and wounds 89 more, WHO reports. </a:t>
            </a:r>
            <a:r>
              <a:rPr lang="en-US" sz="800" i="1" dirty="0"/>
              <a:t>The Guardian</a:t>
            </a:r>
            <a:r>
              <a:rPr lang="en-US" sz="800" dirty="0"/>
              <a:t>. https://www.theguardian.com/world/2026/mar/21/strike-on-sudan-hospital-kills-wounds-world-health-organization-reports</a:t>
            </a:r>
          </a:p>
          <a:p>
            <a:pPr marL="36900" indent="0">
              <a:buNone/>
              <a:tabLst>
                <a:tab pos="2600325" algn="l"/>
              </a:tabLst>
            </a:pPr>
            <a:r>
              <a:rPr lang="en-US" sz="800" dirty="0"/>
              <a:t>Al Jazeera. (2026, March 12). Students among 17 dead in RSF drone attack in Sudan's White Nile State. https://www.aljazeera.com/news/2026/3/12/students-among-17-dead-in-rsf-drone-attack-in-sudans-white-nile-state</a:t>
            </a:r>
          </a:p>
          <a:p>
            <a:pPr marL="36900" indent="0">
              <a:buNone/>
              <a:tabLst>
                <a:tab pos="2600325" algn="l"/>
              </a:tabLst>
            </a:pPr>
            <a:r>
              <a:rPr lang="en-US" sz="800" dirty="0"/>
              <a:t>British Red Cross. (2026, March 12). </a:t>
            </a:r>
            <a:r>
              <a:rPr lang="en-US" sz="800" i="1" dirty="0"/>
              <a:t>Sudan: Humanitarian aid and support</a:t>
            </a:r>
            <a:r>
              <a:rPr lang="en-US" sz="800" dirty="0"/>
              <a:t>. https://www.redcross.org.uk/about-us/what-we-do/international/sudan</a:t>
            </a:r>
          </a:p>
          <a:p>
            <a:pPr marL="36900" indent="0">
              <a:buNone/>
              <a:tabLst>
                <a:tab pos="2600325" algn="l"/>
              </a:tabLst>
            </a:pPr>
            <a:r>
              <a:rPr lang="en-US" sz="800" dirty="0"/>
              <a:t>Council on Foreign Relations. (2025). Civil war in Sudan. </a:t>
            </a:r>
            <a:r>
              <a:rPr lang="en-US" sz="800" i="1" dirty="0"/>
              <a:t>Global Conflict Tracker</a:t>
            </a:r>
            <a:r>
              <a:rPr lang="en-US" sz="800" dirty="0"/>
              <a:t>. https://www.cfr.org/global-conflict-tracker/conflict/power-struggle-sudan</a:t>
            </a:r>
          </a:p>
          <a:p>
            <a:pPr marL="36900" indent="0">
              <a:buNone/>
              <a:tabLst>
                <a:tab pos="2600325" algn="l"/>
              </a:tabLst>
            </a:pPr>
            <a:r>
              <a:rPr lang="en-US" sz="800" dirty="0"/>
              <a:t>Doctors Without Borders Canada. (2025a, June 6). </a:t>
            </a:r>
            <a:r>
              <a:rPr lang="en-US" sz="800" i="1" dirty="0"/>
              <a:t>Sudan: MSF report reveals stark lack of protection and assistance in South Darfur</a:t>
            </a:r>
            <a:r>
              <a:rPr lang="en-US" sz="800" dirty="0"/>
              <a:t>. https://www.doctorswithoutborders.ca/sudan-msf-report-reveals-stark-lack-of-protection-and-assistance-in-south-darfur/</a:t>
            </a:r>
          </a:p>
          <a:p>
            <a:pPr marL="36900" indent="0">
              <a:buNone/>
              <a:tabLst>
                <a:tab pos="2600325" algn="l"/>
              </a:tabLst>
            </a:pPr>
            <a:r>
              <a:rPr lang="en-US" sz="800" dirty="0"/>
              <a:t>Doctors Without Borders Canada. (2025b, October 1). </a:t>
            </a:r>
            <a:r>
              <a:rPr lang="en-US" sz="800" i="1" dirty="0"/>
              <a:t>Crisis in Sudan</a:t>
            </a:r>
            <a:r>
              <a:rPr lang="en-US" sz="800" dirty="0"/>
              <a:t>. https://www.doctorswithoutborders.ca/crisis-in-sudan/</a:t>
            </a:r>
          </a:p>
          <a:p>
            <a:pPr marL="36900" indent="0">
              <a:buNone/>
              <a:tabLst>
                <a:tab pos="2600325" algn="l"/>
              </a:tabLst>
            </a:pPr>
            <a:r>
              <a:rPr lang="en-US" sz="800" dirty="0"/>
              <a:t>International Council of Nurses. (2025). </a:t>
            </a:r>
            <a:r>
              <a:rPr lang="en-US" sz="800" i="1" dirty="0"/>
              <a:t>Health care in conflict: The nursing perspective</a:t>
            </a:r>
            <a:r>
              <a:rPr lang="en-US" sz="800" dirty="0"/>
              <a:t>. https://www.icn.ch/sites/default/files/2025-02/PS_04-Health%20care%20in%20conflict%20the%20nursing%20perspective_2025_EN%20_Final.pdf</a:t>
            </a:r>
          </a:p>
          <a:p>
            <a:pPr marL="36900" indent="0">
              <a:buNone/>
              <a:tabLst>
                <a:tab pos="2600325" algn="l"/>
              </a:tabLst>
            </a:pPr>
            <a:r>
              <a:rPr lang="en-US" sz="800" dirty="0"/>
              <a:t>International Rescue Committee. (2024, April 12). </a:t>
            </a:r>
            <a:r>
              <a:rPr lang="en-US" sz="800" i="1" dirty="0"/>
              <a:t>Conflict in Sudan: Over 8 million people displaced</a:t>
            </a:r>
            <a:r>
              <a:rPr lang="en-US" sz="800" dirty="0"/>
              <a:t>. https://www.rescue.org/article/war-sudan-over-8-million-people-displaced</a:t>
            </a:r>
          </a:p>
          <a:p>
            <a:pPr marL="36900" indent="0">
              <a:buNone/>
              <a:tabLst>
                <a:tab pos="2600325" algn="l"/>
              </a:tabLst>
            </a:pPr>
            <a:r>
              <a:rPr lang="en-US" sz="800" dirty="0"/>
              <a:t>MacDonald, S. A., &amp; Jakubec, S. L. (Eds.). (2022). </a:t>
            </a:r>
            <a:r>
              <a:rPr lang="en-US" sz="800" i="1" dirty="0"/>
              <a:t>Stanhope and Lancaster's community health nursing in Canada</a:t>
            </a:r>
            <a:r>
              <a:rPr lang="en-US" sz="800" dirty="0"/>
              <a:t> (4th ed.). Elsevier.</a:t>
            </a:r>
          </a:p>
          <a:p>
            <a:pPr marL="36900" indent="0">
              <a:buNone/>
              <a:tabLst>
                <a:tab pos="2600325" algn="l"/>
              </a:tabLst>
            </a:pPr>
            <a:r>
              <a:rPr lang="en-US" sz="800" dirty="0"/>
              <a:t>Office of the United Nations High Commissioner for Human Rights. (2026, March 13). </a:t>
            </a:r>
            <a:r>
              <a:rPr lang="en-US" sz="800" i="1" dirty="0"/>
              <a:t>Sudan: Türk appalled by surge in deadly drone attacks on civilians in Kordofan and White Nile</a:t>
            </a:r>
            <a:r>
              <a:rPr lang="en-US" sz="800" dirty="0"/>
              <a:t>. https://www.ohchr.org/en/press-releases/2026/03/sudan-turk-appalled-surge-deadly-drone-attacks-civilians-kordofan-and-white</a:t>
            </a:r>
          </a:p>
          <a:p>
            <a:pPr marL="36900" indent="0">
              <a:buNone/>
              <a:tabLst>
                <a:tab pos="2600325" algn="l"/>
              </a:tabLst>
            </a:pPr>
            <a:r>
              <a:rPr lang="en-US" sz="800" dirty="0" err="1"/>
              <a:t>Sassmannshausen</a:t>
            </a:r>
            <a:r>
              <a:rPr lang="en-US" sz="800" dirty="0"/>
              <a:t>, F. (2026, March 25). Devastating Sudan hospital attack disrupts medical care, deepens humanitarian crisis. </a:t>
            </a:r>
            <a:r>
              <a:rPr lang="en-US" sz="800" i="1" dirty="0"/>
              <a:t>Health Policy Watch</a:t>
            </a:r>
            <a:r>
              <a:rPr lang="en-US" sz="800" dirty="0"/>
              <a:t>. https://healthpolicy-watch.news/devastating-sudan-hospital-attack/</a:t>
            </a:r>
          </a:p>
          <a:p>
            <a:pPr marL="36900" indent="0">
              <a:buNone/>
              <a:tabLst>
                <a:tab pos="2600325" algn="l"/>
              </a:tabLst>
            </a:pPr>
            <a:r>
              <a:rPr lang="en-US" sz="800" dirty="0"/>
              <a:t>The Associated Press. (2026, March 11). At least 17 killed after drone strikes school in Sudan. </a:t>
            </a:r>
            <a:r>
              <a:rPr lang="en-US" sz="800" i="1" dirty="0"/>
              <a:t>CBC News</a:t>
            </a:r>
            <a:r>
              <a:rPr lang="en-US" sz="800" dirty="0"/>
              <a:t>. https://www.cbc.ca/news/world/sudan-white-nile-school-strike-rsf-blamed-9.7124191</a:t>
            </a:r>
          </a:p>
          <a:p>
            <a:pPr marL="36900" indent="0">
              <a:buNone/>
              <a:tabLst>
                <a:tab pos="2600325" algn="l"/>
              </a:tabLst>
            </a:pPr>
            <a:r>
              <a:rPr lang="en-US" sz="800" dirty="0"/>
              <a:t>Tomaszewska-Mortimer, D. (2026, March 24). Sudan: Hospital strike highlights surge in drone attacks on civilians. </a:t>
            </a:r>
            <a:r>
              <a:rPr lang="en-US" sz="800" i="1" dirty="0"/>
              <a:t>UN News</a:t>
            </a:r>
            <a:r>
              <a:rPr lang="en-US" sz="800" dirty="0"/>
              <a:t>. https://news.un.org/en/story/2026/03/1167189</a:t>
            </a:r>
          </a:p>
          <a:p>
            <a:pPr marL="36900" indent="0">
              <a:buNone/>
              <a:tabLst>
                <a:tab pos="2600325" algn="l"/>
              </a:tabLst>
            </a:pPr>
            <a:r>
              <a:rPr lang="en-US" sz="800" dirty="0"/>
              <a:t>UNICEF Sudan. (2024). </a:t>
            </a:r>
            <a:r>
              <a:rPr lang="en-US" sz="800" i="1" dirty="0"/>
              <a:t>Maternal health</a:t>
            </a:r>
            <a:r>
              <a:rPr lang="en-US" sz="800" dirty="0"/>
              <a:t>. https://www.unicef.org/sudan/topics/maternal-health</a:t>
            </a:r>
          </a:p>
          <a:p>
            <a:pPr marL="36900" indent="0">
              <a:buNone/>
              <a:tabLst>
                <a:tab pos="2600325" algn="l"/>
              </a:tabLst>
            </a:pPr>
            <a:r>
              <a:rPr lang="en-US" sz="800" dirty="0"/>
              <a:t>United Nations Department of Economic and Social Affairs, Population Division. (2024). </a:t>
            </a:r>
            <a:r>
              <a:rPr lang="en-US" sz="800" i="1" dirty="0"/>
              <a:t>World Population Prospects 2024</a:t>
            </a:r>
            <a:r>
              <a:rPr lang="en-US" sz="800" dirty="0"/>
              <a:t> [Data set]. United Nations. https://population.un.org/wpp/</a:t>
            </a:r>
          </a:p>
          <a:p>
            <a:pPr marL="36900" indent="0">
              <a:buNone/>
              <a:tabLst>
                <a:tab pos="2600325" algn="l"/>
              </a:tabLst>
            </a:pPr>
            <a:r>
              <a:rPr lang="en-US" sz="800" dirty="0"/>
              <a:t>United Nations News. (2026a, January 10). </a:t>
            </a:r>
            <a:r>
              <a:rPr lang="en-US" sz="800" i="1" dirty="0"/>
              <a:t>Sudan war leaves millions hungry and displaced as health system nears collapse</a:t>
            </a:r>
            <a:r>
              <a:rPr lang="en-US" sz="800" dirty="0"/>
              <a:t>. https://news.un.org/en/story/2026/01/1166738</a:t>
            </a:r>
          </a:p>
          <a:p>
            <a:pPr marL="36900" indent="0">
              <a:buNone/>
              <a:tabLst>
                <a:tab pos="2600325" algn="l"/>
              </a:tabLst>
            </a:pPr>
            <a:r>
              <a:rPr lang="en-US" sz="800" dirty="0"/>
              <a:t>United Nations News. (2026b, March 13). </a:t>
            </a:r>
            <a:r>
              <a:rPr lang="en-US" sz="800" i="1" dirty="0"/>
              <a:t>World news in brief: Deadly drone attacks in Sudan, violence against women in the spotlight, more clashes in DR Congo</a:t>
            </a:r>
            <a:r>
              <a:rPr lang="en-US" sz="800" dirty="0"/>
              <a:t>. https://news.un.org/en/story/2026/03/1167125</a:t>
            </a:r>
          </a:p>
          <a:p>
            <a:pPr marL="36900" indent="0">
              <a:buNone/>
              <a:tabLst>
                <a:tab pos="2600325" algn="l"/>
              </a:tabLst>
            </a:pPr>
            <a:r>
              <a:rPr lang="en-US" sz="800" dirty="0"/>
              <a:t>United Nations News. (2025, December 23). </a:t>
            </a:r>
            <a:r>
              <a:rPr lang="en-US" sz="800" i="1" dirty="0"/>
              <a:t>UN warns Sudan war entering deadlier phase as fighting spreads in Kordofan</a:t>
            </a:r>
            <a:r>
              <a:rPr lang="en-US" sz="800" dirty="0"/>
              <a:t>. https://news.un.org/en/story/2025/12/1166655</a:t>
            </a:r>
          </a:p>
          <a:p>
            <a:pPr marL="36900" indent="0">
              <a:buNone/>
              <a:tabLst>
                <a:tab pos="2600325" algn="l"/>
              </a:tabLst>
            </a:pPr>
            <a:r>
              <a:rPr lang="en-US" sz="800" dirty="0"/>
              <a:t>United Nations Office for the Coordination of Humanitarian Affairs. (2024, April 15). </a:t>
            </a:r>
            <a:r>
              <a:rPr lang="en-US" sz="800" i="1" dirty="0"/>
              <a:t>Sudan: One year of conflict — Key facts and figures</a:t>
            </a:r>
            <a:r>
              <a:rPr lang="en-US" sz="800" dirty="0"/>
              <a:t>. https://www.unocha.org/publications/report/sudan/sudan-one-year-conflict-key-facts-and-figures-15-april-2024</a:t>
            </a:r>
          </a:p>
          <a:p>
            <a:pPr marL="36900" indent="0">
              <a:buNone/>
              <a:tabLst>
                <a:tab pos="2600325" algn="l"/>
              </a:tabLst>
            </a:pPr>
            <a:r>
              <a:rPr lang="en-US" sz="800" dirty="0"/>
              <a:t>World Health Organization. (2026a, January 9). </a:t>
            </a:r>
            <a:r>
              <a:rPr lang="en-US" sz="800" i="1" dirty="0"/>
              <a:t>Sudan: 1000 days of war deepen the world's worst health and humanitarian crisis</a:t>
            </a:r>
            <a:r>
              <a:rPr lang="en-US" sz="800" dirty="0"/>
              <a:t>. https://www.who.int/news/item/09-01-2026-sudan-1000-days-of-war-deepen-the-world-s-worst-health-and-humanitarian-crisis</a:t>
            </a:r>
          </a:p>
          <a:p>
            <a:pPr marL="36900" indent="0">
              <a:buNone/>
              <a:tabLst>
                <a:tab pos="2600325" algn="l"/>
              </a:tabLst>
            </a:pPr>
            <a:r>
              <a:rPr lang="en-US" sz="800" dirty="0"/>
              <a:t>World Health Organization. (2026b, February 25). </a:t>
            </a:r>
            <a:r>
              <a:rPr lang="en-US" sz="800" i="1" dirty="0"/>
              <a:t>Public health situation analysis — Sudan conflict and complex emergency</a:t>
            </a:r>
            <a:r>
              <a:rPr lang="en-US" sz="800" dirty="0"/>
              <a:t>. https://cdn.who.int/media/docs/default-source/documents/emergency-care/phsa-sudan-conflict-and-complex-emergency.pdf?sfvrsn=ffbbd08_1&amp;download=true</a:t>
            </a:r>
          </a:p>
          <a:p>
            <a:pPr marL="36900" indent="0">
              <a:buNone/>
              <a:tabLst>
                <a:tab pos="2600325" algn="l"/>
              </a:tabLst>
            </a:pPr>
            <a:r>
              <a:rPr lang="en-US" sz="800" dirty="0"/>
              <a:t>World Health Organization. (2025, October 29). </a:t>
            </a:r>
            <a:r>
              <a:rPr lang="en-US" sz="800" i="1" dirty="0"/>
              <a:t>WHO condemns killings of patients and civilians amid escalating violence in El Fasher, Sudan</a:t>
            </a:r>
            <a:r>
              <a:rPr lang="en-US" sz="800" dirty="0"/>
              <a:t>. https://www.who.int/news/item/29-10-2025-who-condemns-killings-of-patients-and-civilians-amid-escalating-violence-in-el-fasher--sudan</a:t>
            </a:r>
          </a:p>
          <a:p>
            <a:pPr>
              <a:tabLst>
                <a:tab pos="2600325" algn="l"/>
              </a:tabLst>
            </a:pPr>
            <a:endParaRPr lang="en-CA" sz="800" dirty="0"/>
          </a:p>
        </p:txBody>
      </p:sp>
    </p:spTree>
    <p:extLst>
      <p:ext uri="{BB962C8B-B14F-4D97-AF65-F5344CB8AC3E}">
        <p14:creationId xmlns:p14="http://schemas.microsoft.com/office/powerpoint/2010/main" val="268926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hand holding ball">
            <a:extLst>
              <a:ext uri="{FF2B5EF4-FFF2-40B4-BE49-F238E27FC236}">
                <a16:creationId xmlns:a16="http://schemas.microsoft.com/office/drawing/2014/main" id="{F74BD4D5-9782-D53D-4D5B-E224821DF9CB}"/>
              </a:ext>
            </a:extLst>
          </p:cNvPr>
          <p:cNvPicPr>
            <a:picLocks noChangeAspect="1"/>
          </p:cNvPicPr>
          <p:nvPr/>
        </p:nvPicPr>
        <p:blipFill>
          <a:blip r:embed="rId2">
            <a:alphaModFix amt="25000"/>
          </a:blip>
          <a:srcRect b="15414"/>
          <a:stretch>
            <a:fillRect/>
          </a:stretch>
        </p:blipFill>
        <p:spPr>
          <a:xfrm>
            <a:off x="20" y="10"/>
            <a:ext cx="12191980" cy="6857990"/>
          </a:xfrm>
          <a:prstGeom prst="rect">
            <a:avLst/>
          </a:prstGeom>
        </p:spPr>
      </p:pic>
      <p:sp>
        <p:nvSpPr>
          <p:cNvPr id="18" name="Content Placeholder 17">
            <a:extLst>
              <a:ext uri="{FF2B5EF4-FFF2-40B4-BE49-F238E27FC236}">
                <a16:creationId xmlns:a16="http://schemas.microsoft.com/office/drawing/2014/main" id="{F0B950B1-44AA-687A-B5DD-F0F2BF0B9B8D}"/>
              </a:ext>
            </a:extLst>
          </p:cNvPr>
          <p:cNvSpPr>
            <a:spLocks noGrp="1"/>
          </p:cNvSpPr>
          <p:nvPr>
            <p:ph idx="1"/>
          </p:nvPr>
        </p:nvSpPr>
        <p:spPr>
          <a:xfrm>
            <a:off x="913795" y="1732449"/>
            <a:ext cx="10353762" cy="4058751"/>
          </a:xfrm>
        </p:spPr>
        <p:txBody>
          <a:bodyPr anchor="ctr">
            <a:normAutofit/>
          </a:bodyPr>
          <a:lstStyle/>
          <a:p>
            <a:pPr marL="0" indent="0">
              <a:buNone/>
            </a:pPr>
            <a:r>
              <a:rPr lang="en-CA" sz="4000" b="1" dirty="0"/>
              <a:t>Sudan</a:t>
            </a:r>
          </a:p>
          <a:p>
            <a:r>
              <a:rPr lang="en-CA" dirty="0"/>
              <a:t>Northeast Africa: third largest country on the continent</a:t>
            </a:r>
          </a:p>
          <a:p>
            <a:r>
              <a:rPr lang="en-CA" dirty="0"/>
              <a:t>Capital: </a:t>
            </a:r>
            <a:r>
              <a:rPr lang="en-CA" b="1" dirty="0"/>
              <a:t>Khartoum</a:t>
            </a:r>
          </a:p>
          <a:p>
            <a:r>
              <a:rPr lang="en-CA" dirty="0"/>
              <a:t>Population: ~48-52 million (UN, 2025)</a:t>
            </a:r>
          </a:p>
          <a:p>
            <a:r>
              <a:rPr lang="en-CA" dirty="0"/>
              <a:t>Majority Sunni Muslim but with significant ethnic and regional diversity</a:t>
            </a:r>
          </a:p>
          <a:p>
            <a:r>
              <a:rPr lang="en-CA" dirty="0"/>
              <a:t>18 States (</a:t>
            </a:r>
            <a:r>
              <a:rPr lang="en-US" dirty="0"/>
              <a:t>key regions: </a:t>
            </a:r>
            <a:r>
              <a:rPr lang="en-US" b="1" dirty="0"/>
              <a:t>Darfur</a:t>
            </a:r>
            <a:r>
              <a:rPr lang="en-US" dirty="0"/>
              <a:t> (west), </a:t>
            </a:r>
            <a:r>
              <a:rPr lang="en-US" b="1" dirty="0"/>
              <a:t>Kordofan</a:t>
            </a:r>
            <a:r>
              <a:rPr lang="en-US" dirty="0"/>
              <a:t> (</a:t>
            </a:r>
            <a:r>
              <a:rPr lang="en-US" dirty="0" err="1"/>
              <a:t>centre</a:t>
            </a:r>
            <a:r>
              <a:rPr lang="en-US" dirty="0"/>
              <a:t>), </a:t>
            </a:r>
            <a:r>
              <a:rPr lang="en-US" b="1" dirty="0"/>
              <a:t>White Nile</a:t>
            </a:r>
            <a:r>
              <a:rPr lang="en-US" dirty="0"/>
              <a:t> (south)</a:t>
            </a:r>
          </a:p>
          <a:p>
            <a:r>
              <a:rPr lang="en-US" b="1" dirty="0"/>
              <a:t>South Sudan </a:t>
            </a:r>
            <a:r>
              <a:rPr lang="en-US" dirty="0"/>
              <a:t>is a separate country: Independent in 2011</a:t>
            </a:r>
            <a:endParaRPr lang="en-CA" dirty="0"/>
          </a:p>
        </p:txBody>
      </p:sp>
      <p:pic>
        <p:nvPicPr>
          <p:cNvPr id="1030" name="Picture 6" descr="Sudan">
            <a:extLst>
              <a:ext uri="{FF2B5EF4-FFF2-40B4-BE49-F238E27FC236}">
                <a16:creationId xmlns:a16="http://schemas.microsoft.com/office/drawing/2014/main" id="{188B2437-6C76-F4BC-619C-2228BD85B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193" y="170822"/>
            <a:ext cx="3906297" cy="3740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49A4E94-9748-88DB-7644-5C2FE383E80D}"/>
              </a:ext>
            </a:extLst>
          </p:cNvPr>
          <p:cNvSpPr txBox="1"/>
          <p:nvPr/>
        </p:nvSpPr>
        <p:spPr>
          <a:xfrm>
            <a:off x="3848100" y="6396325"/>
            <a:ext cx="8551311" cy="461665"/>
          </a:xfrm>
          <a:prstGeom prst="rect">
            <a:avLst/>
          </a:prstGeom>
          <a:noFill/>
        </p:spPr>
        <p:txBody>
          <a:bodyPr wrap="square">
            <a:spAutoFit/>
          </a:bodyPr>
          <a:lstStyle/>
          <a:p>
            <a:r>
              <a:rPr lang="en-CA" sz="1200" dirty="0"/>
              <a:t>https://cdn.britannica.com/63/183763-050-D238B196/World-Data-Locator-Map-Sudan.jpg</a:t>
            </a:r>
          </a:p>
          <a:p>
            <a:r>
              <a:rPr lang="en-CA" sz="1200" dirty="0"/>
              <a:t>https://www.abflags.com/_flags/flags-of-the-world/Sudan%20flag/Sudan%20flag-XXL-anim.gif</a:t>
            </a:r>
          </a:p>
        </p:txBody>
      </p:sp>
      <p:pic>
        <p:nvPicPr>
          <p:cNvPr id="1032" name="Picture 8" descr="Animated Sudan flag | Country flag of | abFlags.com gif clif art graphics »  abFlags.com">
            <a:extLst>
              <a:ext uri="{FF2B5EF4-FFF2-40B4-BE49-F238E27FC236}">
                <a16:creationId xmlns:a16="http://schemas.microsoft.com/office/drawing/2014/main" id="{F2CDE36B-D893-C5A5-776D-33437EC11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60" y="334843"/>
            <a:ext cx="1793840" cy="97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20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2A61-5D25-5D44-9832-8893EF2C9165}"/>
              </a:ext>
            </a:extLst>
          </p:cNvPr>
          <p:cNvSpPr>
            <a:spLocks noGrp="1"/>
          </p:cNvSpPr>
          <p:nvPr>
            <p:ph type="title"/>
          </p:nvPr>
        </p:nvSpPr>
        <p:spPr>
          <a:xfrm>
            <a:off x="913795" y="609600"/>
            <a:ext cx="10353762" cy="970450"/>
          </a:xfrm>
        </p:spPr>
        <p:txBody>
          <a:bodyPr>
            <a:normAutofit/>
          </a:bodyPr>
          <a:lstStyle/>
          <a:p>
            <a:r>
              <a:rPr lang="en-CA" dirty="0"/>
              <a:t> The Sudanese Civil War (2023-current)</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4" descr="Basic Timeline">
            <a:extLst>
              <a:ext uri="{FF2B5EF4-FFF2-40B4-BE49-F238E27FC236}">
                <a16:creationId xmlns:a16="http://schemas.microsoft.com/office/drawing/2014/main" id="{63D88804-679A-1E5E-D316-6B70F2D69E6B}"/>
              </a:ext>
            </a:extLst>
          </p:cNvPr>
          <p:cNvGraphicFramePr>
            <a:graphicFrameLocks noGrp="1"/>
          </p:cNvGraphicFramePr>
          <p:nvPr>
            <p:ph idx="1"/>
            <p:extLst>
              <p:ext uri="{D42A27DB-BD31-4B8C-83A1-F6EECF244321}">
                <p14:modId xmlns:p14="http://schemas.microsoft.com/office/powerpoint/2010/main" val="3544410507"/>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914401" y="1892830"/>
          <a:ext cx="10239468" cy="3041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B2BD254-54A5-23A4-2277-8A949E26AAA4}"/>
              </a:ext>
            </a:extLst>
          </p:cNvPr>
          <p:cNvSpPr txBox="1"/>
          <p:nvPr/>
        </p:nvSpPr>
        <p:spPr>
          <a:xfrm>
            <a:off x="4291678" y="5010481"/>
            <a:ext cx="3484913" cy="369332"/>
          </a:xfrm>
          <a:prstGeom prst="rect">
            <a:avLst/>
          </a:prstGeom>
          <a:noFill/>
        </p:spPr>
        <p:txBody>
          <a:bodyPr wrap="square">
            <a:spAutoFit/>
          </a:bodyPr>
          <a:lstStyle/>
          <a:p>
            <a:pPr>
              <a:buNone/>
            </a:pPr>
            <a:r>
              <a:rPr lang="en-CA" b="1" dirty="0"/>
              <a:t>SUDANESE ARMED FORCES</a:t>
            </a:r>
          </a:p>
        </p:txBody>
      </p:sp>
      <p:sp>
        <p:nvSpPr>
          <p:cNvPr id="9" name="TextBox 8">
            <a:extLst>
              <a:ext uri="{FF2B5EF4-FFF2-40B4-BE49-F238E27FC236}">
                <a16:creationId xmlns:a16="http://schemas.microsoft.com/office/drawing/2014/main" id="{6EA114FD-03DB-2A55-C827-2D7538C08A5D}"/>
              </a:ext>
            </a:extLst>
          </p:cNvPr>
          <p:cNvSpPr txBox="1"/>
          <p:nvPr/>
        </p:nvSpPr>
        <p:spPr>
          <a:xfrm>
            <a:off x="4544321" y="5456155"/>
            <a:ext cx="2979626" cy="369332"/>
          </a:xfrm>
          <a:prstGeom prst="rect">
            <a:avLst/>
          </a:prstGeom>
          <a:noFill/>
        </p:spPr>
        <p:txBody>
          <a:bodyPr wrap="square">
            <a:spAutoFit/>
          </a:bodyPr>
          <a:lstStyle/>
          <a:p>
            <a:pPr>
              <a:buNone/>
            </a:pPr>
            <a:r>
              <a:rPr lang="en-CA" b="1" dirty="0"/>
              <a:t>RAPID SUPPORT FORCE</a:t>
            </a:r>
          </a:p>
        </p:txBody>
      </p:sp>
      <p:pic>
        <p:nvPicPr>
          <p:cNvPr id="12" name="Graphic 11" descr="Warning outline">
            <a:extLst>
              <a:ext uri="{FF2B5EF4-FFF2-40B4-BE49-F238E27FC236}">
                <a16:creationId xmlns:a16="http://schemas.microsoft.com/office/drawing/2014/main" id="{799F1FD2-55B8-E7F7-924B-6AD78D35CE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53711" y="4409037"/>
            <a:ext cx="2273929" cy="2273929"/>
          </a:xfrm>
          <a:prstGeom prst="rect">
            <a:avLst/>
          </a:prstGeom>
        </p:spPr>
      </p:pic>
      <p:pic>
        <p:nvPicPr>
          <p:cNvPr id="14" name="Graphic 13" descr="Handshake outline">
            <a:extLst>
              <a:ext uri="{FF2B5EF4-FFF2-40B4-BE49-F238E27FC236}">
                <a16:creationId xmlns:a16="http://schemas.microsoft.com/office/drawing/2014/main" id="{98C70B03-8680-EABD-0890-71A21517C4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99587" y="5457562"/>
            <a:ext cx="1581676" cy="1581676"/>
          </a:xfrm>
          <a:prstGeom prst="rect">
            <a:avLst/>
          </a:prstGeom>
        </p:spPr>
      </p:pic>
    </p:spTree>
    <p:extLst>
      <p:ext uri="{BB962C8B-B14F-4D97-AF65-F5344CB8AC3E}">
        <p14:creationId xmlns:p14="http://schemas.microsoft.com/office/powerpoint/2010/main" val="36645213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5000"/>
                                  </p:stCondLst>
                                  <p:childTnLst>
                                    <p:animMotion origin="layout" path="M 0 0 L -0.25 0 E" pathEditMode="relative" ptsTypes="">
                                      <p:cBhvr>
                                        <p:cTn id="6" dur="2000" fill="hold"/>
                                        <p:tgtEl>
                                          <p:spTgt spid="6"/>
                                        </p:tgtEl>
                                        <p:attrNameLst>
                                          <p:attrName>ppt_x</p:attrName>
                                          <p:attrName>ppt_y</p:attrName>
                                        </p:attrNameLst>
                                      </p:cBhvr>
                                    </p:animMotion>
                                  </p:childTnLst>
                                </p:cTn>
                              </p:par>
                              <p:par>
                                <p:cTn id="7" presetID="63" presetClass="path" presetSubtype="0" accel="50000" decel="50000" fill="hold" grpId="0" nodeType="withEffect">
                                  <p:stCondLst>
                                    <p:cond delay="5000"/>
                                  </p:stCondLst>
                                  <p:childTnLst>
                                    <p:animMotion origin="layout" path="M 0 0 L 0.25 0 E" pathEditMode="relative" ptsTypes="">
                                      <p:cBhvr>
                                        <p:cTn id="8" dur="2000" fill="hold"/>
                                        <p:tgtEl>
                                          <p:spTgt spid="9"/>
                                        </p:tgtEl>
                                        <p:attrNameLst>
                                          <p:attrName>ppt_x</p:attrName>
                                          <p:attrName>ppt_y</p:attrName>
                                        </p:attrNameLst>
                                      </p:cBhvr>
                                    </p:animMotion>
                                  </p:childTnLst>
                                </p:cTn>
                              </p:par>
                              <p:par>
                                <p:cTn id="9" presetID="6" presetClass="exit" presetSubtype="32" fill="hold" nodeType="withEffect">
                                  <p:stCondLst>
                                    <p:cond delay="5800"/>
                                  </p:stCondLst>
                                  <p:childTnLst>
                                    <p:animEffect transition="out" filter="circle(out)">
                                      <p:cBhvr>
                                        <p:cTn id="10" dur="1300"/>
                                        <p:tgtEl>
                                          <p:spTgt spid="14"/>
                                        </p:tgtEl>
                                      </p:cBhvr>
                                    </p:animEffect>
                                    <p:set>
                                      <p:cBhvr>
                                        <p:cTn id="11" dur="1" fill="hold">
                                          <p:stCondLst>
                                            <p:cond delay="1299"/>
                                          </p:stCondLst>
                                        </p:cTn>
                                        <p:tgtEl>
                                          <p:spTgt spid="14"/>
                                        </p:tgtEl>
                                        <p:attrNameLst>
                                          <p:attrName>style.visibility</p:attrName>
                                        </p:attrNameLst>
                                      </p:cBhvr>
                                      <p:to>
                                        <p:strVal val="hidden"/>
                                      </p:to>
                                    </p:set>
                                  </p:childTnLst>
                                </p:cTn>
                              </p:par>
                            </p:childTnLst>
                          </p:cTn>
                        </p:par>
                        <p:par>
                          <p:cTn id="12" fill="hold">
                            <p:stCondLst>
                              <p:cond delay="71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AAA8F-D916-7A16-B5A4-F52248ED041A}"/>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1D83211A-DDD9-9C13-C07D-13328EA56848}"/>
              </a:ext>
            </a:extLst>
          </p:cNvPr>
          <p:cNvPicPr>
            <a:picLocks noChangeArrowheads="1"/>
          </p:cNvPicPr>
          <p:nvPr/>
        </p:nvPicPr>
        <p:blipFill rotWithShape="1">
          <a:blip r:embed="rId2">
            <a:extLst>
              <a:ext uri="{28A0092B-C50C-407E-A947-70E740481C1C}">
                <a14:useLocalDpi xmlns:a14="http://schemas.microsoft.com/office/drawing/2010/main" val="0"/>
              </a:ext>
            </a:extLst>
          </a:blip>
          <a:srcRect r="35915"/>
          <a:stretch>
            <a:fillRect/>
          </a:stretch>
        </p:blipFill>
        <p:spPr bwMode="auto">
          <a:xfrm>
            <a:off x="-871676" y="0"/>
            <a:ext cx="7138219" cy="39152597"/>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7">
            <a:extLst>
              <a:ext uri="{FF2B5EF4-FFF2-40B4-BE49-F238E27FC236}">
                <a16:creationId xmlns:a16="http://schemas.microsoft.com/office/drawing/2014/main" id="{60C54A38-3B14-7DA1-3F6D-6D4FA6329226}"/>
              </a:ext>
            </a:extLst>
          </p:cNvPr>
          <p:cNvSpPr>
            <a:spLocks noGrp="1"/>
          </p:cNvSpPr>
          <p:nvPr>
            <p:ph idx="1"/>
          </p:nvPr>
        </p:nvSpPr>
        <p:spPr>
          <a:xfrm>
            <a:off x="6266542" y="365125"/>
            <a:ext cx="5087257" cy="1183757"/>
          </a:xfrm>
        </p:spPr>
        <p:txBody>
          <a:bodyPr>
            <a:normAutofit/>
          </a:bodyPr>
          <a:lstStyle/>
          <a:p>
            <a:pPr marL="0" indent="0" algn="ctr">
              <a:buNone/>
            </a:pPr>
            <a:r>
              <a:rPr lang="en-CA" sz="4400" b="1" dirty="0">
                <a:effectLst/>
              </a:rPr>
              <a:t>The Article</a:t>
            </a:r>
            <a:endParaRPr lang="en-CA" sz="4400" dirty="0"/>
          </a:p>
        </p:txBody>
      </p:sp>
      <p:sp>
        <p:nvSpPr>
          <p:cNvPr id="5" name="TextBox 4">
            <a:extLst>
              <a:ext uri="{FF2B5EF4-FFF2-40B4-BE49-F238E27FC236}">
                <a16:creationId xmlns:a16="http://schemas.microsoft.com/office/drawing/2014/main" id="{E98AA6A5-D781-970F-329D-16907CB3B42F}"/>
              </a:ext>
            </a:extLst>
          </p:cNvPr>
          <p:cNvSpPr txBox="1"/>
          <p:nvPr/>
        </p:nvSpPr>
        <p:spPr>
          <a:xfrm>
            <a:off x="5544456" y="1729341"/>
            <a:ext cx="6531428" cy="369332"/>
          </a:xfrm>
          <a:prstGeom prst="rect">
            <a:avLst/>
          </a:prstGeom>
          <a:noFill/>
        </p:spPr>
        <p:txBody>
          <a:bodyPr wrap="square">
            <a:spAutoFit/>
          </a:bodyPr>
          <a:lstStyle/>
          <a:p>
            <a:pPr marL="0" indent="0" algn="ctr">
              <a:buNone/>
            </a:pPr>
            <a:r>
              <a:rPr lang="en-CA" sz="1800" b="1" dirty="0">
                <a:effectLst/>
              </a:rPr>
              <a:t>March 11, 2026</a:t>
            </a:r>
            <a:endParaRPr lang="en-CA" sz="1800" dirty="0"/>
          </a:p>
        </p:txBody>
      </p:sp>
      <p:sp>
        <p:nvSpPr>
          <p:cNvPr id="6" name="TextBox 5">
            <a:extLst>
              <a:ext uri="{FF2B5EF4-FFF2-40B4-BE49-F238E27FC236}">
                <a16:creationId xmlns:a16="http://schemas.microsoft.com/office/drawing/2014/main" id="{1A545503-E541-D116-87F0-1D6C1116D51C}"/>
              </a:ext>
            </a:extLst>
          </p:cNvPr>
          <p:cNvSpPr txBox="1"/>
          <p:nvPr/>
        </p:nvSpPr>
        <p:spPr>
          <a:xfrm>
            <a:off x="5544456" y="2279132"/>
            <a:ext cx="6531428" cy="369332"/>
          </a:xfrm>
          <a:prstGeom prst="rect">
            <a:avLst/>
          </a:prstGeom>
          <a:noFill/>
        </p:spPr>
        <p:txBody>
          <a:bodyPr wrap="square">
            <a:spAutoFit/>
          </a:bodyPr>
          <a:lstStyle/>
          <a:p>
            <a:pPr marL="0" indent="0" algn="ctr">
              <a:buNone/>
            </a:pPr>
            <a:r>
              <a:rPr lang="en-CA" sz="1800" b="1" dirty="0" err="1">
                <a:effectLst/>
              </a:rPr>
              <a:t>Shukeiri</a:t>
            </a:r>
            <a:r>
              <a:rPr lang="en-CA" sz="1800" b="1" dirty="0">
                <a:effectLst/>
              </a:rPr>
              <a:t>, White Nile, Sudan</a:t>
            </a:r>
            <a:endParaRPr lang="en-CA" sz="1800" dirty="0"/>
          </a:p>
        </p:txBody>
      </p:sp>
      <p:sp>
        <p:nvSpPr>
          <p:cNvPr id="7" name="TextBox 6">
            <a:extLst>
              <a:ext uri="{FF2B5EF4-FFF2-40B4-BE49-F238E27FC236}">
                <a16:creationId xmlns:a16="http://schemas.microsoft.com/office/drawing/2014/main" id="{1614B3DE-E058-7358-7DB7-07F55AB7FDC0}"/>
              </a:ext>
            </a:extLst>
          </p:cNvPr>
          <p:cNvSpPr txBox="1"/>
          <p:nvPr/>
        </p:nvSpPr>
        <p:spPr>
          <a:xfrm>
            <a:off x="5544456" y="2828923"/>
            <a:ext cx="6531428" cy="369332"/>
          </a:xfrm>
          <a:prstGeom prst="rect">
            <a:avLst/>
          </a:prstGeom>
          <a:noFill/>
        </p:spPr>
        <p:txBody>
          <a:bodyPr wrap="square">
            <a:spAutoFit/>
          </a:bodyPr>
          <a:lstStyle/>
          <a:p>
            <a:pPr marL="0" indent="0" algn="ctr">
              <a:buNone/>
            </a:pPr>
            <a:r>
              <a:rPr lang="en-CA" sz="1800" b="1" dirty="0">
                <a:effectLst/>
              </a:rPr>
              <a:t>17 Killed. Mostly schoolchildren</a:t>
            </a:r>
            <a:endParaRPr lang="en-CA" sz="1800" dirty="0"/>
          </a:p>
        </p:txBody>
      </p:sp>
      <p:sp>
        <p:nvSpPr>
          <p:cNvPr id="8" name="TextBox 7">
            <a:extLst>
              <a:ext uri="{FF2B5EF4-FFF2-40B4-BE49-F238E27FC236}">
                <a16:creationId xmlns:a16="http://schemas.microsoft.com/office/drawing/2014/main" id="{DE505268-973F-C0F8-F7BD-5973919091D1}"/>
              </a:ext>
            </a:extLst>
          </p:cNvPr>
          <p:cNvSpPr txBox="1"/>
          <p:nvPr/>
        </p:nvSpPr>
        <p:spPr>
          <a:xfrm>
            <a:off x="5544456" y="3378714"/>
            <a:ext cx="6531428" cy="369332"/>
          </a:xfrm>
          <a:prstGeom prst="rect">
            <a:avLst/>
          </a:prstGeom>
          <a:noFill/>
        </p:spPr>
        <p:txBody>
          <a:bodyPr wrap="square">
            <a:spAutoFit/>
          </a:bodyPr>
          <a:lstStyle/>
          <a:p>
            <a:pPr marL="0" indent="0" algn="ctr">
              <a:buNone/>
            </a:pPr>
            <a:r>
              <a:rPr lang="en-CA" sz="1800" b="1" dirty="0">
                <a:effectLst/>
              </a:rPr>
              <a:t>No military presence. </a:t>
            </a:r>
            <a:endParaRPr lang="en-CA" sz="1800" dirty="0"/>
          </a:p>
        </p:txBody>
      </p:sp>
      <p:sp>
        <p:nvSpPr>
          <p:cNvPr id="9" name="TextBox 8">
            <a:extLst>
              <a:ext uri="{FF2B5EF4-FFF2-40B4-BE49-F238E27FC236}">
                <a16:creationId xmlns:a16="http://schemas.microsoft.com/office/drawing/2014/main" id="{B581A206-97D6-8493-C2C0-F706DF2DC3DE}"/>
              </a:ext>
            </a:extLst>
          </p:cNvPr>
          <p:cNvSpPr txBox="1"/>
          <p:nvPr/>
        </p:nvSpPr>
        <p:spPr>
          <a:xfrm>
            <a:off x="5660572" y="3928505"/>
            <a:ext cx="6531428" cy="461665"/>
          </a:xfrm>
          <a:prstGeom prst="rect">
            <a:avLst/>
          </a:prstGeom>
          <a:noFill/>
        </p:spPr>
        <p:txBody>
          <a:bodyPr wrap="square">
            <a:spAutoFit/>
          </a:bodyPr>
          <a:lstStyle/>
          <a:p>
            <a:pPr marL="0" indent="0" algn="ctr">
              <a:buNone/>
            </a:pPr>
            <a:r>
              <a:rPr lang="en-CA" sz="2400" b="1" dirty="0">
                <a:effectLst/>
              </a:rPr>
              <a:t>This was a targeted attack.</a:t>
            </a:r>
            <a:endParaRPr lang="en-CA" sz="2400" b="1" dirty="0"/>
          </a:p>
        </p:txBody>
      </p:sp>
      <p:sp>
        <p:nvSpPr>
          <p:cNvPr id="11" name="TextBox 10">
            <a:extLst>
              <a:ext uri="{FF2B5EF4-FFF2-40B4-BE49-F238E27FC236}">
                <a16:creationId xmlns:a16="http://schemas.microsoft.com/office/drawing/2014/main" id="{0E5AECC8-8342-3111-A304-DA316A67B595}"/>
              </a:ext>
            </a:extLst>
          </p:cNvPr>
          <p:cNvSpPr txBox="1"/>
          <p:nvPr/>
        </p:nvSpPr>
        <p:spPr>
          <a:xfrm>
            <a:off x="6404792" y="6581001"/>
            <a:ext cx="6731000" cy="276999"/>
          </a:xfrm>
          <a:prstGeom prst="rect">
            <a:avLst/>
          </a:prstGeom>
          <a:noFill/>
        </p:spPr>
        <p:txBody>
          <a:bodyPr wrap="square">
            <a:spAutoFit/>
          </a:bodyPr>
          <a:lstStyle/>
          <a:p>
            <a:r>
              <a:rPr lang="en-CA" sz="1200" dirty="0"/>
              <a:t>https://www.cbc.ca/news/world/sudan-white-nile-school-strike-rsf-blamed-9.7124191</a:t>
            </a:r>
          </a:p>
        </p:txBody>
      </p:sp>
    </p:spTree>
    <p:extLst>
      <p:ext uri="{BB962C8B-B14F-4D97-AF65-F5344CB8AC3E}">
        <p14:creationId xmlns:p14="http://schemas.microsoft.com/office/powerpoint/2010/main" val="2686450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95833E-6 1.85185E-6 L -3.95833E-6 -2.3044 " pathEditMode="relative" rAng="0" ptsTypes="AA">
                                      <p:cBhvr>
                                        <p:cTn id="6" dur="20000" fill="hold"/>
                                        <p:tgtEl>
                                          <p:spTgt spid="1028"/>
                                        </p:tgtEl>
                                        <p:attrNameLst>
                                          <p:attrName>ppt_x</p:attrName>
                                          <p:attrName>ppt_y</p:attrName>
                                        </p:attrNameLst>
                                      </p:cBhvr>
                                      <p:rCtr x="0" y="-115231"/>
                                    </p:animMotion>
                                  </p:childTnLst>
                                </p:cTn>
                              </p:par>
                              <p:par>
                                <p:cTn id="7" presetID="10" presetClass="entr" presetSubtype="0" fill="hold" grpId="0"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animEffect transition="in" filter="fade">
                                      <p:cBhvr>
                                        <p:cTn id="9" dur="500"/>
                                        <p:tgtEl>
                                          <p:spTgt spid="18">
                                            <p:txEl>
                                              <p:pRg st="0" end="0"/>
                                            </p:txEl>
                                          </p:spTgt>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4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6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8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15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2240B-8E8B-E534-AA8A-6D6A1FB12C95}"/>
              </a:ext>
            </a:extLst>
          </p:cNvPr>
          <p:cNvSpPr>
            <a:spLocks noGrp="1"/>
          </p:cNvSpPr>
          <p:nvPr>
            <p:ph type="title"/>
          </p:nvPr>
        </p:nvSpPr>
        <p:spPr>
          <a:xfrm>
            <a:off x="913795" y="609600"/>
            <a:ext cx="3078749" cy="970450"/>
          </a:xfrm>
        </p:spPr>
        <p:txBody>
          <a:bodyPr anchor="b">
            <a:normAutofit/>
          </a:bodyPr>
          <a:lstStyle/>
          <a:p>
            <a:pPr algn="l"/>
            <a:r>
              <a:rPr lang="en-CA" sz="2800"/>
              <a:t>Who are the RSF?</a:t>
            </a:r>
          </a:p>
        </p:txBody>
      </p:sp>
      <p:sp>
        <p:nvSpPr>
          <p:cNvPr id="3" name="Content Placeholder 2">
            <a:extLst>
              <a:ext uri="{FF2B5EF4-FFF2-40B4-BE49-F238E27FC236}">
                <a16:creationId xmlns:a16="http://schemas.microsoft.com/office/drawing/2014/main" id="{C229C2B3-8EBF-B12F-F5E9-83A1C3AB00EE}"/>
              </a:ext>
            </a:extLst>
          </p:cNvPr>
          <p:cNvSpPr>
            <a:spLocks noGrp="1"/>
          </p:cNvSpPr>
          <p:nvPr>
            <p:ph idx="1"/>
          </p:nvPr>
        </p:nvSpPr>
        <p:spPr>
          <a:xfrm>
            <a:off x="913795" y="1732449"/>
            <a:ext cx="3078749" cy="4058751"/>
          </a:xfrm>
        </p:spPr>
        <p:txBody>
          <a:bodyPr anchor="t">
            <a:normAutofit/>
          </a:bodyPr>
          <a:lstStyle/>
          <a:p>
            <a:pPr fontAlgn="base"/>
            <a:r>
              <a:rPr lang="en-US" sz="1600" dirty="0">
                <a:effectLst/>
              </a:rPr>
              <a:t>Rapid Support Forces (RSF)</a:t>
            </a:r>
          </a:p>
          <a:p>
            <a:pPr fontAlgn="base"/>
            <a:r>
              <a:rPr lang="en-US" sz="1600" dirty="0">
                <a:effectLst/>
              </a:rPr>
              <a:t>Sudanese paramilitary group</a:t>
            </a:r>
          </a:p>
          <a:p>
            <a:pPr fontAlgn="base"/>
            <a:r>
              <a:rPr lang="en-US" sz="1600" dirty="0">
                <a:effectLst/>
              </a:rPr>
              <a:t>Formerly the Janjaweed</a:t>
            </a:r>
          </a:p>
          <a:p>
            <a:pPr fontAlgn="base"/>
            <a:r>
              <a:rPr lang="en-US" sz="1600" dirty="0">
                <a:effectLst/>
              </a:rPr>
              <a:t>History of genocidal actions</a:t>
            </a:r>
          </a:p>
          <a:p>
            <a:pPr fontAlgn="base"/>
            <a:r>
              <a:rPr lang="en-US" sz="1600" dirty="0">
                <a:effectLst/>
              </a:rPr>
              <a:t>201 verified attacks on healthcare since April 2023 (World Health Organization, 2026, January 9)</a:t>
            </a:r>
          </a:p>
          <a:p>
            <a:endParaRPr lang="en-CA" sz="1600" dirty="0"/>
          </a:p>
        </p:txBody>
      </p:sp>
      <p:pic>
        <p:nvPicPr>
          <p:cNvPr id="3083" name="Picture 308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3076" name="Picture 4" descr="Haboob over the Nile">
            <a:extLst>
              <a:ext uri="{FF2B5EF4-FFF2-40B4-BE49-F238E27FC236}">
                <a16:creationId xmlns:a16="http://schemas.microsoft.com/office/drawing/2014/main" id="{F0CA0669-B122-142E-91AB-645929D79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888" r="2746" b="-1"/>
          <a:stretch>
            <a:fillRect/>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9C89-FCC6-613A-7959-EA2B4C1ED26B}"/>
              </a:ext>
            </a:extLst>
          </p:cNvPr>
          <p:cNvSpPr txBox="1"/>
          <p:nvPr/>
        </p:nvSpPr>
        <p:spPr>
          <a:xfrm>
            <a:off x="7625989" y="6580991"/>
            <a:ext cx="6129494" cy="276999"/>
          </a:xfrm>
          <a:prstGeom prst="rect">
            <a:avLst/>
          </a:prstGeom>
          <a:noFill/>
        </p:spPr>
        <p:txBody>
          <a:bodyPr wrap="square">
            <a:spAutoFit/>
          </a:bodyPr>
          <a:lstStyle/>
          <a:p>
            <a:r>
              <a:rPr lang="en-CA" sz="1200" dirty="0"/>
              <a:t>https://twistedsifter.com/2013/01/photos-of-haboobs-dust-storms/</a:t>
            </a:r>
          </a:p>
        </p:txBody>
      </p:sp>
    </p:spTree>
    <p:extLst>
      <p:ext uri="{BB962C8B-B14F-4D97-AF65-F5344CB8AC3E}">
        <p14:creationId xmlns:p14="http://schemas.microsoft.com/office/powerpoint/2010/main" val="425271969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C54-70BB-CC32-9873-1B0BA80F8EAD}"/>
              </a:ext>
            </a:extLst>
          </p:cNvPr>
          <p:cNvSpPr>
            <a:spLocks noGrp="1"/>
          </p:cNvSpPr>
          <p:nvPr>
            <p:ph type="title"/>
          </p:nvPr>
        </p:nvSpPr>
        <p:spPr>
          <a:xfrm>
            <a:off x="913795" y="609600"/>
            <a:ext cx="10353762" cy="970450"/>
          </a:xfrm>
        </p:spPr>
        <p:txBody>
          <a:bodyPr>
            <a:normAutofit/>
          </a:bodyPr>
          <a:lstStyle/>
          <a:p>
            <a:r>
              <a:rPr lang="en-CA" b="1" dirty="0">
                <a:effectLst/>
              </a:rPr>
              <a:t>Civilians as a Target</a:t>
            </a:r>
            <a:endParaRPr lang="en-CA"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B2314342-B644-851B-2AAA-2309EFFAE842}"/>
              </a:ext>
            </a:extLst>
          </p:cNvPr>
          <p:cNvGraphicFramePr>
            <a:graphicFrameLocks noGrp="1"/>
          </p:cNvGraphicFramePr>
          <p:nvPr>
            <p:ph idx="1"/>
            <p:extLst>
              <p:ext uri="{D42A27DB-BD31-4B8C-83A1-F6EECF244321}">
                <p14:modId xmlns:p14="http://schemas.microsoft.com/office/powerpoint/2010/main" val="4002437199"/>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ABAA3E32-0C24-A19B-3A09-7134647765A4}"/>
              </a:ext>
            </a:extLst>
          </p:cNvPr>
          <p:cNvSpPr txBox="1"/>
          <p:nvPr/>
        </p:nvSpPr>
        <p:spPr>
          <a:xfrm>
            <a:off x="913795" y="5645201"/>
            <a:ext cx="10884505" cy="923330"/>
          </a:xfrm>
          <a:prstGeom prst="rect">
            <a:avLst/>
          </a:prstGeom>
          <a:noFill/>
        </p:spPr>
        <p:txBody>
          <a:bodyPr wrap="square">
            <a:spAutoFit/>
          </a:bodyPr>
          <a:lstStyle/>
          <a:p>
            <a:r>
              <a:rPr lang="en-US" i="1" dirty="0"/>
              <a:t>“An attack on a hospital is not only an attack on a building, it’s an attack on people seeking care, on health workers risking their lives to save others, and on the very possibility of survival at times of crisis”  </a:t>
            </a:r>
          </a:p>
          <a:p>
            <a:r>
              <a:rPr lang="en-US" dirty="0"/>
              <a:t>- Dr Hala </a:t>
            </a:r>
            <a:r>
              <a:rPr lang="en-US" dirty="0" err="1"/>
              <a:t>Khudari</a:t>
            </a:r>
            <a:r>
              <a:rPr lang="en-US" dirty="0"/>
              <a:t>, WHO Deputy Representative to Sudan</a:t>
            </a:r>
            <a:endParaRPr lang="en-CA" dirty="0"/>
          </a:p>
        </p:txBody>
      </p:sp>
    </p:spTree>
    <p:extLst>
      <p:ext uri="{BB962C8B-B14F-4D97-AF65-F5344CB8AC3E}">
        <p14:creationId xmlns:p14="http://schemas.microsoft.com/office/powerpoint/2010/main" val="9383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5">
                                            <p:graphicEl>
                                              <a:dgm id="{6CF1D7D1-A5BD-4B28-B4F0-E6CE420AC088}"/>
                                            </p:graphicEl>
                                          </p:spTgt>
                                        </p:tgtEl>
                                        <p:attrNameLst>
                                          <p:attrName>style.visibility</p:attrName>
                                        </p:attrNameLst>
                                      </p:cBhvr>
                                      <p:to>
                                        <p:strVal val="visible"/>
                                      </p:to>
                                    </p:set>
                                    <p:animEffect transition="in" filter="wipe(down)">
                                      <p:cBhvr>
                                        <p:cTn id="7" dur="500"/>
                                        <p:tgtEl>
                                          <p:spTgt spid="5">
                                            <p:graphicEl>
                                              <a:dgm id="{6CF1D7D1-A5BD-4B28-B4F0-E6CE420AC088}"/>
                                            </p:graphicEl>
                                          </p:spTgt>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5">
                                            <p:graphicEl>
                                              <a:dgm id="{C89C2FE4-8256-4B8B-9D57-3D554388B3C3}"/>
                                            </p:graphicEl>
                                          </p:spTgt>
                                        </p:tgtEl>
                                        <p:attrNameLst>
                                          <p:attrName>style.visibility</p:attrName>
                                        </p:attrNameLst>
                                      </p:cBhvr>
                                      <p:to>
                                        <p:strVal val="visible"/>
                                      </p:to>
                                    </p:set>
                                    <p:animEffect transition="in" filter="wipe(down)">
                                      <p:cBhvr>
                                        <p:cTn id="10" dur="500"/>
                                        <p:tgtEl>
                                          <p:spTgt spid="5">
                                            <p:graphicEl>
                                              <a:dgm id="{C89C2FE4-8256-4B8B-9D57-3D554388B3C3}"/>
                                            </p:graphicEl>
                                          </p:spTgt>
                                        </p:tgtEl>
                                      </p:cBhvr>
                                    </p:animEffect>
                                  </p:childTnLst>
                                </p:cTn>
                              </p:par>
                              <p:par>
                                <p:cTn id="11" presetID="22" presetClass="entr" presetSubtype="4" fill="hold" grpId="0" nodeType="withEffect">
                                  <p:stCondLst>
                                    <p:cond delay="2000"/>
                                  </p:stCondLst>
                                  <p:childTnLst>
                                    <p:set>
                                      <p:cBhvr>
                                        <p:cTn id="12" dur="1" fill="hold">
                                          <p:stCondLst>
                                            <p:cond delay="0"/>
                                          </p:stCondLst>
                                        </p:cTn>
                                        <p:tgtEl>
                                          <p:spTgt spid="5">
                                            <p:graphicEl>
                                              <a:dgm id="{C4059B00-60C0-4259-9F1F-9A3FB0D969BD}"/>
                                            </p:graphicEl>
                                          </p:spTgt>
                                        </p:tgtEl>
                                        <p:attrNameLst>
                                          <p:attrName>style.visibility</p:attrName>
                                        </p:attrNameLst>
                                      </p:cBhvr>
                                      <p:to>
                                        <p:strVal val="visible"/>
                                      </p:to>
                                    </p:set>
                                    <p:animEffect transition="in" filter="wipe(down)">
                                      <p:cBhvr>
                                        <p:cTn id="13" dur="500"/>
                                        <p:tgtEl>
                                          <p:spTgt spid="5">
                                            <p:graphicEl>
                                              <a:dgm id="{C4059B00-60C0-4259-9F1F-9A3FB0D969BD}"/>
                                            </p:graphicEl>
                                          </p:spTgt>
                                        </p:tgtEl>
                                      </p:cBhvr>
                                    </p:animEffect>
                                  </p:childTnLst>
                                </p:cTn>
                              </p:par>
                              <p:par>
                                <p:cTn id="14" presetID="22" presetClass="entr" presetSubtype="4" fill="hold" grpId="0" nodeType="withEffect">
                                  <p:stCondLst>
                                    <p:cond delay="4000"/>
                                  </p:stCondLst>
                                  <p:childTnLst>
                                    <p:set>
                                      <p:cBhvr>
                                        <p:cTn id="15" dur="1" fill="hold">
                                          <p:stCondLst>
                                            <p:cond delay="0"/>
                                          </p:stCondLst>
                                        </p:cTn>
                                        <p:tgtEl>
                                          <p:spTgt spid="5">
                                            <p:graphicEl>
                                              <a:dgm id="{1842109F-80D0-4A16-9166-62D443017A92}"/>
                                            </p:graphicEl>
                                          </p:spTgt>
                                        </p:tgtEl>
                                        <p:attrNameLst>
                                          <p:attrName>style.visibility</p:attrName>
                                        </p:attrNameLst>
                                      </p:cBhvr>
                                      <p:to>
                                        <p:strVal val="visible"/>
                                      </p:to>
                                    </p:set>
                                    <p:animEffect transition="in" filter="wipe(down)">
                                      <p:cBhvr>
                                        <p:cTn id="16" dur="500"/>
                                        <p:tgtEl>
                                          <p:spTgt spid="5">
                                            <p:graphicEl>
                                              <a:dgm id="{1842109F-80D0-4A16-9166-62D443017A92}"/>
                                            </p:graphicEl>
                                          </p:spTgt>
                                        </p:tgtEl>
                                      </p:cBhvr>
                                    </p:animEffect>
                                  </p:childTnLst>
                                </p:cTn>
                              </p:par>
                              <p:par>
                                <p:cTn id="17" presetID="22" presetClass="entr" presetSubtype="4" fill="hold" grpId="0" nodeType="withEffect">
                                  <p:stCondLst>
                                    <p:cond delay="4000"/>
                                  </p:stCondLst>
                                  <p:childTnLst>
                                    <p:set>
                                      <p:cBhvr>
                                        <p:cTn id="18" dur="1" fill="hold">
                                          <p:stCondLst>
                                            <p:cond delay="0"/>
                                          </p:stCondLst>
                                        </p:cTn>
                                        <p:tgtEl>
                                          <p:spTgt spid="5">
                                            <p:graphicEl>
                                              <a:dgm id="{877673F3-CE96-4CA4-ADB0-41E1226F2927}"/>
                                            </p:graphicEl>
                                          </p:spTgt>
                                        </p:tgtEl>
                                        <p:attrNameLst>
                                          <p:attrName>style.visibility</p:attrName>
                                        </p:attrNameLst>
                                      </p:cBhvr>
                                      <p:to>
                                        <p:strVal val="visible"/>
                                      </p:to>
                                    </p:set>
                                    <p:animEffect transition="in" filter="wipe(down)">
                                      <p:cBhvr>
                                        <p:cTn id="19" dur="500"/>
                                        <p:tgtEl>
                                          <p:spTgt spid="5">
                                            <p:graphicEl>
                                              <a:dgm id="{877673F3-CE96-4CA4-ADB0-41E1226F2927}"/>
                                            </p:graphicEl>
                                          </p:spTgt>
                                        </p:tgtEl>
                                      </p:cBhvr>
                                    </p:animEffect>
                                  </p:childTnLst>
                                </p:cTn>
                              </p:par>
                              <p:par>
                                <p:cTn id="20" presetID="22" presetClass="entr" presetSubtype="4" fill="hold" grpId="0" nodeType="withEffect">
                                  <p:stCondLst>
                                    <p:cond delay="4000"/>
                                  </p:stCondLst>
                                  <p:childTnLst>
                                    <p:set>
                                      <p:cBhvr>
                                        <p:cTn id="21" dur="1" fill="hold">
                                          <p:stCondLst>
                                            <p:cond delay="0"/>
                                          </p:stCondLst>
                                        </p:cTn>
                                        <p:tgtEl>
                                          <p:spTgt spid="5">
                                            <p:graphicEl>
                                              <a:dgm id="{9AA66810-519A-453E-9381-74584516FC9C}"/>
                                            </p:graphicEl>
                                          </p:spTgt>
                                        </p:tgtEl>
                                        <p:attrNameLst>
                                          <p:attrName>style.visibility</p:attrName>
                                        </p:attrNameLst>
                                      </p:cBhvr>
                                      <p:to>
                                        <p:strVal val="visible"/>
                                      </p:to>
                                    </p:set>
                                    <p:animEffect transition="in" filter="wipe(down)">
                                      <p:cBhvr>
                                        <p:cTn id="22" dur="500"/>
                                        <p:tgtEl>
                                          <p:spTgt spid="5">
                                            <p:graphicEl>
                                              <a:dgm id="{9AA66810-519A-453E-9381-74584516FC9C}"/>
                                            </p:graphicEl>
                                          </p:spTgt>
                                        </p:tgtEl>
                                      </p:cBhvr>
                                    </p:animEffect>
                                  </p:childTnLst>
                                </p:cTn>
                              </p:par>
                              <p:par>
                                <p:cTn id="23" presetID="22" presetClass="entr" presetSubtype="4" fill="hold" grpId="0" nodeType="withEffect">
                                  <p:stCondLst>
                                    <p:cond delay="6000"/>
                                  </p:stCondLst>
                                  <p:childTnLst>
                                    <p:set>
                                      <p:cBhvr>
                                        <p:cTn id="24" dur="1" fill="hold">
                                          <p:stCondLst>
                                            <p:cond delay="0"/>
                                          </p:stCondLst>
                                        </p:cTn>
                                        <p:tgtEl>
                                          <p:spTgt spid="5">
                                            <p:graphicEl>
                                              <a:dgm id="{DE6F836F-15DC-4A15-AB42-A42735DA2FE1}"/>
                                            </p:graphicEl>
                                          </p:spTgt>
                                        </p:tgtEl>
                                        <p:attrNameLst>
                                          <p:attrName>style.visibility</p:attrName>
                                        </p:attrNameLst>
                                      </p:cBhvr>
                                      <p:to>
                                        <p:strVal val="visible"/>
                                      </p:to>
                                    </p:set>
                                    <p:animEffect transition="in" filter="wipe(down)">
                                      <p:cBhvr>
                                        <p:cTn id="25" dur="500"/>
                                        <p:tgtEl>
                                          <p:spTgt spid="5">
                                            <p:graphicEl>
                                              <a:dgm id="{DE6F836F-15DC-4A15-AB42-A42735DA2FE1}"/>
                                            </p:graphicEl>
                                          </p:spTgt>
                                        </p:tgtEl>
                                      </p:cBhvr>
                                    </p:animEffect>
                                  </p:childTnLst>
                                </p:cTn>
                              </p:par>
                              <p:par>
                                <p:cTn id="26" presetID="22" presetClass="entr" presetSubtype="4" fill="hold" grpId="0" nodeType="withEffect">
                                  <p:stCondLst>
                                    <p:cond delay="6000"/>
                                  </p:stCondLst>
                                  <p:childTnLst>
                                    <p:set>
                                      <p:cBhvr>
                                        <p:cTn id="27" dur="1" fill="hold">
                                          <p:stCondLst>
                                            <p:cond delay="0"/>
                                          </p:stCondLst>
                                        </p:cTn>
                                        <p:tgtEl>
                                          <p:spTgt spid="5">
                                            <p:graphicEl>
                                              <a:dgm id="{994A5D02-FE2F-4C4F-815F-2DBD8354662C}"/>
                                            </p:graphicEl>
                                          </p:spTgt>
                                        </p:tgtEl>
                                        <p:attrNameLst>
                                          <p:attrName>style.visibility</p:attrName>
                                        </p:attrNameLst>
                                      </p:cBhvr>
                                      <p:to>
                                        <p:strVal val="visible"/>
                                      </p:to>
                                    </p:set>
                                    <p:animEffect transition="in" filter="wipe(down)">
                                      <p:cBhvr>
                                        <p:cTn id="28" dur="500"/>
                                        <p:tgtEl>
                                          <p:spTgt spid="5">
                                            <p:graphicEl>
                                              <a:dgm id="{994A5D02-FE2F-4C4F-815F-2DBD8354662C}"/>
                                            </p:graphicEl>
                                          </p:spTgt>
                                        </p:tgtEl>
                                      </p:cBhvr>
                                    </p:animEffect>
                                  </p:childTnLst>
                                </p:cTn>
                              </p:par>
                              <p:par>
                                <p:cTn id="29" presetID="22" presetClass="entr" presetSubtype="4" fill="hold" grpId="0" nodeType="withEffect">
                                  <p:stCondLst>
                                    <p:cond delay="6000"/>
                                  </p:stCondLst>
                                  <p:childTnLst>
                                    <p:set>
                                      <p:cBhvr>
                                        <p:cTn id="30" dur="1" fill="hold">
                                          <p:stCondLst>
                                            <p:cond delay="0"/>
                                          </p:stCondLst>
                                        </p:cTn>
                                        <p:tgtEl>
                                          <p:spTgt spid="5">
                                            <p:graphicEl>
                                              <a:dgm id="{0ADC893A-CF3D-46F8-9581-F12EC6B0D585}"/>
                                            </p:graphicEl>
                                          </p:spTgt>
                                        </p:tgtEl>
                                        <p:attrNameLst>
                                          <p:attrName>style.visibility</p:attrName>
                                        </p:attrNameLst>
                                      </p:cBhvr>
                                      <p:to>
                                        <p:strVal val="visible"/>
                                      </p:to>
                                    </p:set>
                                    <p:animEffect transition="in" filter="wipe(down)">
                                      <p:cBhvr>
                                        <p:cTn id="31" dur="500"/>
                                        <p:tgtEl>
                                          <p:spTgt spid="5">
                                            <p:graphicEl>
                                              <a:dgm id="{0ADC893A-CF3D-46F8-9581-F12EC6B0D585}"/>
                                            </p:graphicEl>
                                          </p:spTgt>
                                        </p:tgtEl>
                                      </p:cBhvr>
                                    </p:animEffect>
                                  </p:childTnLst>
                                </p:cTn>
                              </p:par>
                              <p:par>
                                <p:cTn id="32" presetID="22" presetClass="entr" presetSubtype="4" fill="hold" grpId="0" nodeType="withEffect">
                                  <p:stCondLst>
                                    <p:cond delay="8000"/>
                                  </p:stCondLst>
                                  <p:childTnLst>
                                    <p:set>
                                      <p:cBhvr>
                                        <p:cTn id="33" dur="1" fill="hold">
                                          <p:stCondLst>
                                            <p:cond delay="0"/>
                                          </p:stCondLst>
                                        </p:cTn>
                                        <p:tgtEl>
                                          <p:spTgt spid="5">
                                            <p:graphicEl>
                                              <a:dgm id="{651B88A4-CA7C-4DCD-B2C7-3B2CD659FED3}"/>
                                            </p:graphicEl>
                                          </p:spTgt>
                                        </p:tgtEl>
                                        <p:attrNameLst>
                                          <p:attrName>style.visibility</p:attrName>
                                        </p:attrNameLst>
                                      </p:cBhvr>
                                      <p:to>
                                        <p:strVal val="visible"/>
                                      </p:to>
                                    </p:set>
                                    <p:animEffect transition="in" filter="wipe(down)">
                                      <p:cBhvr>
                                        <p:cTn id="34" dur="500"/>
                                        <p:tgtEl>
                                          <p:spTgt spid="5">
                                            <p:graphicEl>
                                              <a:dgm id="{651B88A4-CA7C-4DCD-B2C7-3B2CD659FED3}"/>
                                            </p:graphicEl>
                                          </p:spTgt>
                                        </p:tgtEl>
                                      </p:cBhvr>
                                    </p:animEffect>
                                  </p:childTnLst>
                                </p:cTn>
                              </p:par>
                              <p:par>
                                <p:cTn id="35" presetID="22" presetClass="entr" presetSubtype="4" fill="hold" grpId="0" nodeType="withEffect">
                                  <p:stCondLst>
                                    <p:cond delay="8000"/>
                                  </p:stCondLst>
                                  <p:childTnLst>
                                    <p:set>
                                      <p:cBhvr>
                                        <p:cTn id="36" dur="1" fill="hold">
                                          <p:stCondLst>
                                            <p:cond delay="0"/>
                                          </p:stCondLst>
                                        </p:cTn>
                                        <p:tgtEl>
                                          <p:spTgt spid="5">
                                            <p:graphicEl>
                                              <a:dgm id="{6A889476-F533-4CBF-A4AB-CE32C0DCC34D}"/>
                                            </p:graphicEl>
                                          </p:spTgt>
                                        </p:tgtEl>
                                        <p:attrNameLst>
                                          <p:attrName>style.visibility</p:attrName>
                                        </p:attrNameLst>
                                      </p:cBhvr>
                                      <p:to>
                                        <p:strVal val="visible"/>
                                      </p:to>
                                    </p:set>
                                    <p:animEffect transition="in" filter="wipe(down)">
                                      <p:cBhvr>
                                        <p:cTn id="37" dur="500"/>
                                        <p:tgtEl>
                                          <p:spTgt spid="5">
                                            <p:graphicEl>
                                              <a:dgm id="{6A889476-F533-4CBF-A4AB-CE32C0DCC34D}"/>
                                            </p:graphicEl>
                                          </p:spTgt>
                                        </p:tgtEl>
                                      </p:cBhvr>
                                    </p:animEffect>
                                  </p:childTnLst>
                                </p:cTn>
                              </p:par>
                              <p:par>
                                <p:cTn id="38" presetID="22" presetClass="entr" presetSubtype="4" fill="hold" grpId="0" nodeType="withEffect">
                                  <p:stCondLst>
                                    <p:cond delay="8000"/>
                                  </p:stCondLst>
                                  <p:childTnLst>
                                    <p:set>
                                      <p:cBhvr>
                                        <p:cTn id="39" dur="1" fill="hold">
                                          <p:stCondLst>
                                            <p:cond delay="0"/>
                                          </p:stCondLst>
                                        </p:cTn>
                                        <p:tgtEl>
                                          <p:spTgt spid="5">
                                            <p:graphicEl>
                                              <a:dgm id="{5D626CA6-A834-4440-8EED-AC3FA98B71B3}"/>
                                            </p:graphicEl>
                                          </p:spTgt>
                                        </p:tgtEl>
                                        <p:attrNameLst>
                                          <p:attrName>style.visibility</p:attrName>
                                        </p:attrNameLst>
                                      </p:cBhvr>
                                      <p:to>
                                        <p:strVal val="visible"/>
                                      </p:to>
                                    </p:set>
                                    <p:animEffect transition="in" filter="wipe(down)">
                                      <p:cBhvr>
                                        <p:cTn id="40" dur="500"/>
                                        <p:tgtEl>
                                          <p:spTgt spid="5">
                                            <p:graphicEl>
                                              <a:dgm id="{5D626CA6-A834-4440-8EED-AC3FA98B71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B6E7AB-BF9C-FC6E-48E8-4B6E8F302749}"/>
              </a:ext>
            </a:extLst>
          </p:cNvPr>
          <p:cNvPicPr>
            <a:picLocks noChangeAspect="1"/>
          </p:cNvPicPr>
          <p:nvPr/>
        </p:nvPicPr>
        <p:blipFill>
          <a:blip r:embed="rId2">
            <a:alphaModFix amt="25000"/>
          </a:blip>
          <a:srcRect t="7195" b="8536"/>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0446C12-DFC0-65C0-2C65-D0758776057B}"/>
              </a:ext>
            </a:extLst>
          </p:cNvPr>
          <p:cNvSpPr>
            <a:spLocks noGrp="1"/>
          </p:cNvSpPr>
          <p:nvPr>
            <p:ph type="title"/>
          </p:nvPr>
        </p:nvSpPr>
        <p:spPr>
          <a:xfrm>
            <a:off x="913795" y="609600"/>
            <a:ext cx="10353762" cy="970450"/>
          </a:xfrm>
        </p:spPr>
        <p:txBody>
          <a:bodyPr>
            <a:normAutofit/>
          </a:bodyPr>
          <a:lstStyle/>
          <a:p>
            <a:r>
              <a:rPr lang="en-US" b="1">
                <a:effectLst/>
              </a:rPr>
              <a:t>Why This Matters: The Scale</a:t>
            </a:r>
            <a:endParaRPr lang="en-CA" dirty="0"/>
          </a:p>
        </p:txBody>
      </p:sp>
      <p:sp>
        <p:nvSpPr>
          <p:cNvPr id="3" name="Content Placeholder 2">
            <a:extLst>
              <a:ext uri="{FF2B5EF4-FFF2-40B4-BE49-F238E27FC236}">
                <a16:creationId xmlns:a16="http://schemas.microsoft.com/office/drawing/2014/main" id="{B64BCC9B-03AD-C4C8-286D-EA53A0E0FD5E}"/>
              </a:ext>
            </a:extLst>
          </p:cNvPr>
          <p:cNvSpPr>
            <a:spLocks noGrp="1"/>
          </p:cNvSpPr>
          <p:nvPr>
            <p:ph idx="1"/>
          </p:nvPr>
        </p:nvSpPr>
        <p:spPr>
          <a:xfrm>
            <a:off x="913795" y="1732449"/>
            <a:ext cx="10353762" cy="4058751"/>
          </a:xfrm>
        </p:spPr>
        <p:txBody>
          <a:bodyPr anchor="ctr">
            <a:normAutofit/>
          </a:bodyPr>
          <a:lstStyle/>
          <a:p>
            <a:pPr fontAlgn="base"/>
            <a:r>
              <a:rPr lang="en-US">
                <a:effectLst/>
              </a:rPr>
              <a:t>Sudan: WHO </a:t>
            </a:r>
            <a:r>
              <a:rPr lang="en-US" b="1">
                <a:effectLst/>
              </a:rPr>
              <a:t>Eastern Mediterranean Region (EMRO)</a:t>
            </a:r>
            <a:endParaRPr lang="en-US">
              <a:effectLst/>
            </a:endParaRPr>
          </a:p>
          <a:p>
            <a:pPr fontAlgn="base"/>
            <a:r>
              <a:rPr lang="en-US">
                <a:effectLst/>
              </a:rPr>
              <a:t>4th deadliest conflict in the world: up to 150,000 killed</a:t>
            </a:r>
          </a:p>
          <a:p>
            <a:pPr fontAlgn="base"/>
            <a:r>
              <a:rPr lang="en-US" b="1">
                <a:effectLst/>
              </a:rPr>
              <a:t>33.7 million</a:t>
            </a:r>
            <a:r>
              <a:rPr lang="en-US">
                <a:effectLst/>
              </a:rPr>
              <a:t> people need humanitarian assistance: two thirds of the population</a:t>
            </a:r>
          </a:p>
          <a:p>
            <a:pPr fontAlgn="base"/>
            <a:r>
              <a:rPr lang="en-US" b="1">
                <a:effectLst/>
              </a:rPr>
              <a:t>19.2 million</a:t>
            </a:r>
            <a:r>
              <a:rPr lang="en-US">
                <a:effectLst/>
              </a:rPr>
              <a:t> at risk due to severely limited access to food</a:t>
            </a:r>
          </a:p>
          <a:p>
            <a:r>
              <a:rPr lang="en-US">
                <a:effectLst/>
              </a:rPr>
              <a:t>World's largest displacement crisis: </a:t>
            </a:r>
            <a:r>
              <a:rPr lang="en-US" b="1">
                <a:effectLst/>
              </a:rPr>
              <a:t>4.3 million</a:t>
            </a:r>
            <a:r>
              <a:rPr lang="en-US">
                <a:effectLst/>
              </a:rPr>
              <a:t> refugees into Chad, Egypt, South Sudan</a:t>
            </a:r>
            <a:endParaRPr lang="en-CA" dirty="0"/>
          </a:p>
        </p:txBody>
      </p:sp>
      <p:sp>
        <p:nvSpPr>
          <p:cNvPr id="12" name="TextBox 11">
            <a:extLst>
              <a:ext uri="{FF2B5EF4-FFF2-40B4-BE49-F238E27FC236}">
                <a16:creationId xmlns:a16="http://schemas.microsoft.com/office/drawing/2014/main" id="{E2FFDB8A-91C4-C30D-B71C-25A1B28FC080}"/>
              </a:ext>
            </a:extLst>
          </p:cNvPr>
          <p:cNvSpPr txBox="1"/>
          <p:nvPr/>
        </p:nvSpPr>
        <p:spPr>
          <a:xfrm>
            <a:off x="913795" y="6518701"/>
            <a:ext cx="10851776" cy="276999"/>
          </a:xfrm>
          <a:prstGeom prst="rect">
            <a:avLst/>
          </a:prstGeom>
          <a:noFill/>
        </p:spPr>
        <p:txBody>
          <a:bodyPr wrap="square">
            <a:spAutoFit/>
          </a:bodyPr>
          <a:lstStyle/>
          <a:p>
            <a:r>
              <a:rPr lang="en-CA" sz="1200" dirty="0"/>
              <a:t>https://www.psforum.org/wp-content/uploads/2024/05/depositphotos_645551556-stock-photo-sudan-waving-flag-beautiful-sky.webp</a:t>
            </a:r>
          </a:p>
        </p:txBody>
      </p:sp>
    </p:spTree>
    <p:extLst>
      <p:ext uri="{BB962C8B-B14F-4D97-AF65-F5344CB8AC3E}">
        <p14:creationId xmlns:p14="http://schemas.microsoft.com/office/powerpoint/2010/main" val="1104015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DC21-560E-A4E5-7CFB-F6893E830F2E}"/>
              </a:ext>
            </a:extLst>
          </p:cNvPr>
          <p:cNvSpPr>
            <a:spLocks noGrp="1"/>
          </p:cNvSpPr>
          <p:nvPr>
            <p:ph type="title"/>
          </p:nvPr>
        </p:nvSpPr>
        <p:spPr>
          <a:xfrm>
            <a:off x="913795" y="609600"/>
            <a:ext cx="3078749" cy="970450"/>
          </a:xfrm>
        </p:spPr>
        <p:txBody>
          <a:bodyPr anchor="b">
            <a:normAutofit/>
          </a:bodyPr>
          <a:lstStyle/>
          <a:p>
            <a:pPr algn="l"/>
            <a:r>
              <a:rPr lang="en-CA" sz="2800" b="1">
                <a:effectLst/>
              </a:rPr>
              <a:t>Impact on Global Health</a:t>
            </a:r>
            <a:endParaRPr lang="en-CA" sz="2800"/>
          </a:p>
        </p:txBody>
      </p:sp>
      <p:sp>
        <p:nvSpPr>
          <p:cNvPr id="3" name="Content Placeholder 2">
            <a:extLst>
              <a:ext uri="{FF2B5EF4-FFF2-40B4-BE49-F238E27FC236}">
                <a16:creationId xmlns:a16="http://schemas.microsoft.com/office/drawing/2014/main" id="{6374731F-E1B0-E6EA-B1D5-78580B9C44CA}"/>
              </a:ext>
            </a:extLst>
          </p:cNvPr>
          <p:cNvSpPr>
            <a:spLocks noGrp="1"/>
          </p:cNvSpPr>
          <p:nvPr>
            <p:ph idx="1"/>
          </p:nvPr>
        </p:nvSpPr>
        <p:spPr>
          <a:xfrm>
            <a:off x="913795" y="1732449"/>
            <a:ext cx="3486755" cy="4058751"/>
          </a:xfrm>
        </p:spPr>
        <p:txBody>
          <a:bodyPr anchor="t">
            <a:normAutofit/>
          </a:bodyPr>
          <a:lstStyle/>
          <a:p>
            <a:pPr fontAlgn="base">
              <a:lnSpc>
                <a:spcPct val="90000"/>
              </a:lnSpc>
            </a:pPr>
            <a:r>
              <a:rPr lang="en-US" sz="1500" dirty="0">
                <a:effectLst/>
              </a:rPr>
              <a:t>All 18 states: simultaneous outbreaks of cholera, malaria, dengue, measles</a:t>
            </a:r>
          </a:p>
          <a:p>
            <a:pPr fontAlgn="base">
              <a:lnSpc>
                <a:spcPct val="90000"/>
              </a:lnSpc>
            </a:pPr>
            <a:r>
              <a:rPr lang="en-US" sz="1500" dirty="0">
                <a:effectLst/>
              </a:rPr>
              <a:t>120,000 cholera cases; over 3,000 deaths</a:t>
            </a:r>
          </a:p>
          <a:p>
            <a:pPr fontAlgn="base">
              <a:lnSpc>
                <a:spcPct val="90000"/>
              </a:lnSpc>
            </a:pPr>
            <a:r>
              <a:rPr lang="en-US" sz="1500" b="1" dirty="0">
                <a:effectLst/>
              </a:rPr>
              <a:t>80% of hospitals</a:t>
            </a:r>
            <a:r>
              <a:rPr lang="en-US" sz="1500" dirty="0">
                <a:effectLst/>
              </a:rPr>
              <a:t> non-functional in conflict areas</a:t>
            </a:r>
          </a:p>
          <a:p>
            <a:pPr fontAlgn="base">
              <a:lnSpc>
                <a:spcPct val="90000"/>
              </a:lnSpc>
            </a:pPr>
            <a:r>
              <a:rPr lang="en-US" sz="1500" b="1" dirty="0">
                <a:effectLst/>
              </a:rPr>
              <a:t>2 in 3 people</a:t>
            </a:r>
            <a:r>
              <a:rPr lang="en-US" sz="1500" dirty="0">
                <a:effectLst/>
              </a:rPr>
              <a:t> have no access to essential health services</a:t>
            </a:r>
          </a:p>
          <a:p>
            <a:pPr fontAlgn="base">
              <a:lnSpc>
                <a:spcPct val="90000"/>
              </a:lnSpc>
            </a:pPr>
            <a:r>
              <a:rPr lang="en-US" sz="1500" b="1" dirty="0">
                <a:effectLst/>
              </a:rPr>
              <a:t>2,036 killed</a:t>
            </a:r>
            <a:r>
              <a:rPr lang="en-US" sz="1500" dirty="0">
                <a:effectLst/>
              </a:rPr>
              <a:t> in 213 verified attacks on healthcare: nurses, doctors, patients</a:t>
            </a:r>
          </a:p>
          <a:p>
            <a:pPr fontAlgn="base">
              <a:lnSpc>
                <a:spcPct val="90000"/>
              </a:lnSpc>
            </a:pPr>
            <a:r>
              <a:rPr lang="en-US" sz="1500" dirty="0">
                <a:effectLst/>
              </a:rPr>
              <a:t>Damaged infrastructure will cause disease and death long after the war ends</a:t>
            </a:r>
          </a:p>
          <a:p>
            <a:pPr>
              <a:lnSpc>
                <a:spcPct val="90000"/>
              </a:lnSpc>
            </a:pPr>
            <a:endParaRPr lang="en-CA" sz="1500" dirty="0"/>
          </a:p>
        </p:txBody>
      </p:sp>
      <p:pic>
        <p:nvPicPr>
          <p:cNvPr id="6153" name="Picture 6152">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146" name="Picture 2" descr="Our Work in Sudan | Medical Teams International">
            <a:extLst>
              <a:ext uri="{FF2B5EF4-FFF2-40B4-BE49-F238E27FC236}">
                <a16:creationId xmlns:a16="http://schemas.microsoft.com/office/drawing/2014/main" id="{B45271E9-C205-EA06-F0FC-B1BC6252E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6633" b="-1"/>
          <a:stretch>
            <a:fillRect/>
          </a:stretch>
        </p:blipFill>
        <p:spPr bwMode="auto">
          <a:xfrm>
            <a:off x="4552951" y="10"/>
            <a:ext cx="763905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927ABC-AE81-6422-D1F7-BEE1671D234E}"/>
              </a:ext>
            </a:extLst>
          </p:cNvPr>
          <p:cNvSpPr txBox="1"/>
          <p:nvPr/>
        </p:nvSpPr>
        <p:spPr>
          <a:xfrm>
            <a:off x="3992544" y="6248400"/>
            <a:ext cx="8230206" cy="461665"/>
          </a:xfrm>
          <a:prstGeom prst="rect">
            <a:avLst/>
          </a:prstGeom>
          <a:noFill/>
        </p:spPr>
        <p:txBody>
          <a:bodyPr wrap="square">
            <a:spAutoFit/>
          </a:bodyPr>
          <a:lstStyle/>
          <a:p>
            <a:r>
              <a:rPr lang="en-CA" sz="1200" dirty="0"/>
              <a:t>https://www.medicalteams.org/wp-content/uploads/2023/08/Sudan_.jpgClose-up-of-hands-of-Patient-receiving-a-test-at-mobile-medical-team-setup-in-our-refugee-camp-in-response-to-fighting-in-Sudan-2023-Medical-Teams-Website-2560x1708-1</a:t>
            </a:r>
          </a:p>
        </p:txBody>
      </p:sp>
    </p:spTree>
    <p:extLst>
      <p:ext uri="{BB962C8B-B14F-4D97-AF65-F5344CB8AC3E}">
        <p14:creationId xmlns:p14="http://schemas.microsoft.com/office/powerpoint/2010/main" val="1917228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1305-6786-A560-8CAF-2B34D07A7AB5}"/>
              </a:ext>
            </a:extLst>
          </p:cNvPr>
          <p:cNvSpPr>
            <a:spLocks noGrp="1"/>
          </p:cNvSpPr>
          <p:nvPr>
            <p:ph type="title"/>
          </p:nvPr>
        </p:nvSpPr>
        <p:spPr>
          <a:xfrm>
            <a:off x="913795" y="609600"/>
            <a:ext cx="4307134" cy="970450"/>
          </a:xfrm>
        </p:spPr>
        <p:txBody>
          <a:bodyPr>
            <a:normAutofit fontScale="90000"/>
          </a:bodyPr>
          <a:lstStyle/>
          <a:p>
            <a:r>
              <a:rPr lang="en-US" dirty="0"/>
              <a:t>Update on the Issue </a:t>
            </a:r>
            <a:endParaRPr lang="en-CA" dirty="0"/>
          </a:p>
        </p:txBody>
      </p:sp>
      <p:sp>
        <p:nvSpPr>
          <p:cNvPr id="3" name="Content Placeholder 2">
            <a:extLst>
              <a:ext uri="{FF2B5EF4-FFF2-40B4-BE49-F238E27FC236}">
                <a16:creationId xmlns:a16="http://schemas.microsoft.com/office/drawing/2014/main" id="{B2E53F35-AB0F-85D7-5FFE-D0A373A4B103}"/>
              </a:ext>
            </a:extLst>
          </p:cNvPr>
          <p:cNvSpPr>
            <a:spLocks noGrp="1"/>
          </p:cNvSpPr>
          <p:nvPr>
            <p:ph idx="1"/>
          </p:nvPr>
        </p:nvSpPr>
        <p:spPr>
          <a:xfrm>
            <a:off x="913795" y="1732449"/>
            <a:ext cx="4071160" cy="4058751"/>
          </a:xfrm>
        </p:spPr>
        <p:txBody>
          <a:bodyPr/>
          <a:lstStyle/>
          <a:p>
            <a:r>
              <a:rPr lang="en-US" dirty="0"/>
              <a:t>March 20, 2026 </a:t>
            </a:r>
          </a:p>
          <a:p>
            <a:r>
              <a:rPr lang="en-US" dirty="0"/>
              <a:t>64 people killed and 89 wounded. </a:t>
            </a:r>
          </a:p>
          <a:p>
            <a:r>
              <a:rPr lang="en-US" dirty="0"/>
              <a:t>Healthcare providers and vulnerable populations harmed. </a:t>
            </a:r>
          </a:p>
          <a:p>
            <a:r>
              <a:rPr lang="en-US" dirty="0"/>
              <a:t>Peace is disrupted and rights to basic needs are impacted. </a:t>
            </a:r>
          </a:p>
          <a:p>
            <a:r>
              <a:rPr lang="en-US" dirty="0"/>
              <a:t>El </a:t>
            </a:r>
            <a:r>
              <a:rPr lang="en-US" dirty="0" err="1"/>
              <a:t>Daein</a:t>
            </a:r>
            <a:r>
              <a:rPr lang="en-US" dirty="0"/>
              <a:t> Teaching Hospital remains non-functional</a:t>
            </a:r>
          </a:p>
          <a:p>
            <a:endParaRPr lang="en-CA" dirty="0"/>
          </a:p>
        </p:txBody>
      </p:sp>
      <p:pic>
        <p:nvPicPr>
          <p:cNvPr id="5" name="Picture 4">
            <a:extLst>
              <a:ext uri="{FF2B5EF4-FFF2-40B4-BE49-F238E27FC236}">
                <a16:creationId xmlns:a16="http://schemas.microsoft.com/office/drawing/2014/main" id="{E758B566-5B13-F27E-1CD0-A8935640C54D}"/>
              </a:ext>
            </a:extLst>
          </p:cNvPr>
          <p:cNvPicPr>
            <a:picLocks noChangeAspect="1"/>
          </p:cNvPicPr>
          <p:nvPr/>
        </p:nvPicPr>
        <p:blipFill>
          <a:blip r:embed="rId2"/>
          <a:stretch>
            <a:fillRect/>
          </a:stretch>
        </p:blipFill>
        <p:spPr>
          <a:xfrm>
            <a:off x="5689024" y="0"/>
            <a:ext cx="6502976" cy="23904117"/>
          </a:xfrm>
          <a:prstGeom prst="rect">
            <a:avLst/>
          </a:prstGeom>
        </p:spPr>
      </p:pic>
      <p:sp>
        <p:nvSpPr>
          <p:cNvPr id="7" name="TextBox 6">
            <a:extLst>
              <a:ext uri="{FF2B5EF4-FFF2-40B4-BE49-F238E27FC236}">
                <a16:creationId xmlns:a16="http://schemas.microsoft.com/office/drawing/2014/main" id="{67D01B07-D5B7-FEF6-6F19-C0E4C4EDE5F7}"/>
              </a:ext>
            </a:extLst>
          </p:cNvPr>
          <p:cNvSpPr txBox="1"/>
          <p:nvPr/>
        </p:nvSpPr>
        <p:spPr>
          <a:xfrm>
            <a:off x="0" y="6396335"/>
            <a:ext cx="6096000" cy="461665"/>
          </a:xfrm>
          <a:prstGeom prst="rect">
            <a:avLst/>
          </a:prstGeom>
          <a:noFill/>
        </p:spPr>
        <p:txBody>
          <a:bodyPr wrap="square">
            <a:spAutoFit/>
          </a:bodyPr>
          <a:lstStyle/>
          <a:p>
            <a:r>
              <a:rPr lang="en-CA" sz="1200" dirty="0"/>
              <a:t>https://www.theguardian.com/world/2026/mar/21/strike-on-sudan-hospital-kills-wounds-world-health-organization-reports</a:t>
            </a:r>
          </a:p>
        </p:txBody>
      </p:sp>
    </p:spTree>
    <p:extLst>
      <p:ext uri="{BB962C8B-B14F-4D97-AF65-F5344CB8AC3E}">
        <p14:creationId xmlns:p14="http://schemas.microsoft.com/office/powerpoint/2010/main" val="3468906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33333E-6 -4.07407E-6 L -3.33333E-6 -0.53842 " pathEditMode="relative" rAng="0" ptsTypes="AA">
                                      <p:cBhvr>
                                        <p:cTn id="6" dur="20000" fill="hold"/>
                                        <p:tgtEl>
                                          <p:spTgt spid="5"/>
                                        </p:tgtEl>
                                        <p:attrNameLst>
                                          <p:attrName>ppt_x</p:attrName>
                                          <p:attrName>ppt_y</p:attrName>
                                        </p:attrNameLst>
                                      </p:cBhvr>
                                      <p:rCtr x="0" y="-2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330</TotalTime>
  <Words>1754</Words>
  <Application>Microsoft Office PowerPoint</Application>
  <PresentationFormat>Widescreen</PresentationFormat>
  <Paragraphs>107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Slate</vt:lpstr>
      <vt:lpstr>PowerPoint Presentation</vt:lpstr>
      <vt:lpstr>PowerPoint Presentation</vt:lpstr>
      <vt:lpstr> The Sudanese Civil War (2023-current)</vt:lpstr>
      <vt:lpstr>PowerPoint Presentation</vt:lpstr>
      <vt:lpstr>Who are the RSF?</vt:lpstr>
      <vt:lpstr>Civilians as a Target</vt:lpstr>
      <vt:lpstr>Why This Matters: The Scale</vt:lpstr>
      <vt:lpstr>Impact on Global Health</vt:lpstr>
      <vt:lpstr>Update on the Issue </vt:lpstr>
      <vt:lpstr>Applicable Course Concepts</vt:lpstr>
      <vt:lpstr>Key Points of Discussion </vt:lpstr>
      <vt:lpstr>Discussion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Allan Balanda</dc:creator>
  <cp:lastModifiedBy>Allan Balanda</cp:lastModifiedBy>
  <cp:revision>4</cp:revision>
  <dcterms:created xsi:type="dcterms:W3CDTF">2026-03-26T01:04:09Z</dcterms:created>
  <dcterms:modified xsi:type="dcterms:W3CDTF">2026-03-26T06:34:33Z</dcterms:modified>
</cp:coreProperties>
</file>